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p:regular r:id="rId18"/>
      <p:bold r:id="rId19"/>
      <p:italic r:id="rId20"/>
      <p:boldItalic r:id="rId21"/>
    </p:embeddedFont>
    <p:embeddedFont>
      <p:font typeface="Candara"/>
      <p:regular r:id="rId22"/>
      <p:bold r:id="rId23"/>
      <p:italic r:id="rId24"/>
      <p:boldItalic r:id="rId25"/>
    </p:embeddedFont>
    <p:embeddedFont>
      <p:font typeface="Merriweather"/>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4" roundtripDataSignature="AMtx7mhsoL1PGtkc/QS/FiuF5OaATqoM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Candara-regular.fntdata"/><Relationship Id="rId21" Type="http://schemas.openxmlformats.org/officeDocument/2006/relationships/font" Target="fonts/Roboto-boldItalic.fntdata"/><Relationship Id="rId24" Type="http://schemas.openxmlformats.org/officeDocument/2006/relationships/font" Target="fonts/Candara-italic.fntdata"/><Relationship Id="rId23" Type="http://schemas.openxmlformats.org/officeDocument/2006/relationships/font" Target="fonts/Candar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Candara-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 name="Shape 12"/>
        <p:cNvGrpSpPr/>
        <p:nvPr/>
      </p:nvGrpSpPr>
      <p:grpSpPr>
        <a:xfrm>
          <a:off x="0" y="0"/>
          <a:ext cx="0" cy="0"/>
          <a:chOff x="0" y="0"/>
          <a:chExt cx="0" cy="0"/>
        </a:xfrm>
      </p:grpSpPr>
      <p:sp>
        <p:nvSpPr>
          <p:cNvPr id="13" name="Google Shape;13;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 name="Google Shape;15;p1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6" name="Google Shape;16;p1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2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2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7"/>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28"/>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8"/>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2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B45F06"/>
        </a:solidFill>
      </p:bgPr>
    </p:bg>
    <p:spTree>
      <p:nvGrpSpPr>
        <p:cNvPr id="19" name="Shape 19"/>
        <p:cNvGrpSpPr/>
        <p:nvPr/>
      </p:nvGrpSpPr>
      <p:grpSpPr>
        <a:xfrm>
          <a:off x="0" y="0"/>
          <a:ext cx="0" cy="0"/>
          <a:chOff x="0" y="0"/>
          <a:chExt cx="0" cy="0"/>
        </a:xfrm>
      </p:grpSpPr>
      <p:sp>
        <p:nvSpPr>
          <p:cNvPr id="20" name="Google Shape;20;p19"/>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9"/>
          <p:cNvSpPr/>
          <p:nvPr/>
        </p:nvSpPr>
        <p:spPr>
          <a:xfrm>
            <a:off x="1307870" y="1267730"/>
            <a:ext cx="9576262" cy="4307950"/>
          </a:xfrm>
          <a:prstGeom prst="rect">
            <a:avLst/>
          </a:prstGeom>
          <a:solidFill>
            <a:schemeClr val="lt1"/>
          </a:solidFill>
          <a:ln>
            <a:noFill/>
          </a:ln>
          <a:effectLst>
            <a:outerShdw blurRad="50800" rotWithShape="0" algn="ctr">
              <a:srgbClr val="000000">
                <a:alpha val="6509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9"/>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 name="Google Shape;24;p19"/>
          <p:cNvGrpSpPr/>
          <p:nvPr/>
        </p:nvGrpSpPr>
        <p:grpSpPr>
          <a:xfrm>
            <a:off x="5250180" y="1267730"/>
            <a:ext cx="1691640" cy="645295"/>
            <a:chOff x="5318306" y="1386268"/>
            <a:chExt cx="1567331" cy="645295"/>
          </a:xfrm>
        </p:grpSpPr>
        <p:cxnSp>
          <p:nvCxnSpPr>
            <p:cNvPr id="25" name="Google Shape;25;p19"/>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6" name="Google Shape;26;p19"/>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7" name="Google Shape;27;p19"/>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28" name="Google Shape;28;p19"/>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andara"/>
              <a:buNone/>
              <a:defRPr b="0" sz="7200" cap="none">
                <a:solidFill>
                  <a:srgbClr val="262626"/>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30" name="Google Shape;30;p19"/>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chemeClr val="dk1"/>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1453896" y="5211060"/>
            <a:ext cx="5905500"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6" name="Google Shape;36;p20"/>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rgbClr val="B45F06"/>
        </a:solidFill>
      </p:bgPr>
    </p:bg>
    <p:spTree>
      <p:nvGrpSpPr>
        <p:cNvPr id="39" name="Shape 39"/>
        <p:cNvGrpSpPr/>
        <p:nvPr/>
      </p:nvGrpSpPr>
      <p:grpSpPr>
        <a:xfrm>
          <a:off x="0" y="0"/>
          <a:ext cx="0" cy="0"/>
          <a:chOff x="0" y="0"/>
          <a:chExt cx="0" cy="0"/>
        </a:xfrm>
      </p:grpSpPr>
      <p:sp>
        <p:nvSpPr>
          <p:cNvPr id="40" name="Google Shape;40;p21"/>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1"/>
          <p:cNvSpPr/>
          <p:nvPr/>
        </p:nvSpPr>
        <p:spPr>
          <a:xfrm>
            <a:off x="1307870" y="1267730"/>
            <a:ext cx="9576262" cy="4307950"/>
          </a:xfrm>
          <a:prstGeom prst="rect">
            <a:avLst/>
          </a:prstGeom>
          <a:solidFill>
            <a:schemeClr val="lt1"/>
          </a:solidFill>
          <a:ln>
            <a:noFill/>
          </a:ln>
          <a:effectLst>
            <a:outerShdw blurRad="50800" rotWithShape="0" algn="ctr">
              <a:srgbClr val="000000">
                <a:alpha val="6509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1"/>
          <p:cNvSpPr/>
          <p:nvPr/>
        </p:nvSpPr>
        <p:spPr>
          <a:xfrm>
            <a:off x="1447800"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1"/>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21"/>
          <p:cNvGrpSpPr/>
          <p:nvPr/>
        </p:nvGrpSpPr>
        <p:grpSpPr>
          <a:xfrm>
            <a:off x="5250180" y="1267730"/>
            <a:ext cx="1691640" cy="645295"/>
            <a:chOff x="5318306" y="1386268"/>
            <a:chExt cx="1567331" cy="645295"/>
          </a:xfrm>
        </p:grpSpPr>
        <p:cxnSp>
          <p:nvCxnSpPr>
            <p:cNvPr id="45" name="Google Shape;45;p21"/>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6" name="Google Shape;46;p21"/>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7" name="Google Shape;47;p21"/>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48" name="Google Shape;48;p21"/>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andara"/>
              <a:buNone/>
              <a:defRPr sz="7200" cap="none">
                <a:solidFill>
                  <a:srgbClr val="262626"/>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1"/>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50" name="Google Shape;50;p21"/>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chemeClr val="dk1"/>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1453553" y="5211060"/>
            <a:ext cx="5907024"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8604504" y="5211060"/>
            <a:ext cx="2112264"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2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latin typeface="Candara"/>
                <a:ea typeface="Candara"/>
                <a:cs typeface="Candara"/>
                <a:sym typeface="Candara"/>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6" name="Google Shape;56;p22"/>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7" name="Google Shape;57;p22"/>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8" name="Google Shape;58;p22"/>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9" name="Google Shape;59;p22"/>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2"/>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2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24"/>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rgbClr val="B45F06"/>
        </a:solidFill>
      </p:bgPr>
    </p:bg>
    <p:spTree>
      <p:nvGrpSpPr>
        <p:cNvPr id="71" name="Shape 71"/>
        <p:cNvGrpSpPr/>
        <p:nvPr/>
      </p:nvGrpSpPr>
      <p:grpSpPr>
        <a:xfrm>
          <a:off x="0" y="0"/>
          <a:ext cx="0" cy="0"/>
          <a:chOff x="0" y="0"/>
          <a:chExt cx="0" cy="0"/>
        </a:xfrm>
      </p:grpSpPr>
      <p:sp>
        <p:nvSpPr>
          <p:cNvPr id="72" name="Google Shape;72;p25"/>
          <p:cNvSpPr/>
          <p:nvPr/>
        </p:nvSpPr>
        <p:spPr>
          <a:xfrm>
            <a:off x="245529" y="237744"/>
            <a:ext cx="8531352" cy="6382512"/>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5"/>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5"/>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andara"/>
              <a:buNone/>
              <a:defRPr b="0" sz="2800" cap="none">
                <a:solidFill>
                  <a:srgbClr val="FFFFFF"/>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25"/>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25"/>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10393677" y="622300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25"/>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rgbClr val="B45F06"/>
        </a:solidFill>
      </p:bgPr>
    </p:bg>
    <p:spTree>
      <p:nvGrpSpPr>
        <p:cNvPr id="81" name="Shape 81"/>
        <p:cNvGrpSpPr/>
        <p:nvPr/>
      </p:nvGrpSpPr>
      <p:grpSpPr>
        <a:xfrm>
          <a:off x="0" y="0"/>
          <a:ext cx="0" cy="0"/>
          <a:chOff x="0" y="0"/>
          <a:chExt cx="0" cy="0"/>
        </a:xfrm>
      </p:grpSpPr>
      <p:sp>
        <p:nvSpPr>
          <p:cNvPr id="82" name="Google Shape;82;p26"/>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6"/>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800"/>
              <a:buFont typeface="Candara"/>
              <a:buNone/>
              <a:defRPr b="0" sz="2800">
                <a:solidFill>
                  <a:srgbClr val="FFFFFF"/>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p:nvPr>
            <p:ph idx="2" type="pic"/>
          </p:nvPr>
        </p:nvSpPr>
        <p:spPr>
          <a:xfrm>
            <a:off x="228599" y="237744"/>
            <a:ext cx="8531352" cy="6382512"/>
          </a:xfrm>
          <a:prstGeom prst="rect">
            <a:avLst/>
          </a:prstGeom>
          <a:solidFill>
            <a:srgbClr val="76CEEF"/>
          </a:solidFill>
          <a:ln>
            <a:noFill/>
          </a:ln>
        </p:spPr>
      </p:sp>
      <p:sp>
        <p:nvSpPr>
          <p:cNvPr id="85" name="Google Shape;85;p26"/>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26"/>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6"/>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solidFill>
                  <a:srgbClr val="FFFFFF"/>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2" type="sldNum"/>
          </p:nvPr>
        </p:nvSpPr>
        <p:spPr>
          <a:xfrm>
            <a:off x="10396728" y="6227064"/>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26"/>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5F06"/>
        </a:solidFill>
      </p:bgPr>
    </p:bg>
    <p:spTree>
      <p:nvGrpSpPr>
        <p:cNvPr id="5" name="Shape 5"/>
        <p:cNvGrpSpPr/>
        <p:nvPr/>
      </p:nvGrpSpPr>
      <p:grpSpPr>
        <a:xfrm>
          <a:off x="0" y="0"/>
          <a:ext cx="0" cy="0"/>
          <a:chOff x="0" y="0"/>
          <a:chExt cx="0" cy="0"/>
        </a:xfrm>
      </p:grpSpPr>
      <p:sp>
        <p:nvSpPr>
          <p:cNvPr id="6" name="Google Shape;6;p17"/>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Candara"/>
              <a:buNone/>
              <a:defRPr b="0" i="0" sz="4800" u="none" cap="none" strike="noStrike">
                <a:solidFill>
                  <a:srgbClr val="262626"/>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Candara"/>
                <a:ea typeface="Candara"/>
                <a:cs typeface="Candara"/>
                <a:sym typeface="Candara"/>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Candara"/>
                <a:ea typeface="Candara"/>
                <a:cs typeface="Candara"/>
                <a:sym typeface="Candara"/>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9pPr>
          </a:lstStyle>
          <a:p/>
        </p:txBody>
      </p:sp>
      <p:sp>
        <p:nvSpPr>
          <p:cNvPr id="9" name="Google Shape;9;p1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0" name="Google Shape;10;p1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1" name="Google Shape;11;p17"/>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advClick="0" advTm="20000" p14:dur="450">
        <p14:reveal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All Systems Red</a:t>
            </a:r>
            <a:r>
              <a:rPr lang="en-US" sz="3500">
                <a:latin typeface="Century Gothic"/>
                <a:ea typeface="Century Gothic"/>
                <a:cs typeface="Century Gothic"/>
                <a:sym typeface="Century Gothic"/>
              </a:rPr>
              <a:t> by Martha Wells</a:t>
            </a:r>
            <a:endParaRPr sz="3500">
              <a:latin typeface="Century Gothic"/>
              <a:ea typeface="Century Gothic"/>
              <a:cs typeface="Century Gothic"/>
              <a:sym typeface="Century Gothic"/>
            </a:endParaRPr>
          </a:p>
        </p:txBody>
      </p:sp>
      <p:sp>
        <p:nvSpPr>
          <p:cNvPr id="107" name="Google Shape;107;p1"/>
          <p:cNvSpPr txBox="1"/>
          <p:nvPr>
            <p:ph idx="2" type="body"/>
          </p:nvPr>
        </p:nvSpPr>
        <p:spPr>
          <a:xfrm>
            <a:off x="4751751" y="1552800"/>
            <a:ext cx="7059600" cy="249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3200">
                <a:solidFill>
                  <a:srgbClr val="181818"/>
                </a:solidFill>
                <a:latin typeface="Merriweather"/>
                <a:ea typeface="Merriweather"/>
                <a:cs typeface="Merriweather"/>
                <a:sym typeface="Merriweather"/>
              </a:rPr>
              <a:t>On a distant planet, a team of scientists are conducting surface tests, shadowed by their self-aware SecUnit that has hacked its own governor module, and refers to itself as “Murderbot.” When a neighboring mission goes dark, it's up to the scientists and their Murderbot to get to the truth. </a:t>
            </a:r>
            <a:endParaRPr sz="3200">
              <a:latin typeface="Century Gothic"/>
              <a:ea typeface="Century Gothic"/>
              <a:cs typeface="Century Gothic"/>
              <a:sym typeface="Century Gothic"/>
            </a:endParaRPr>
          </a:p>
        </p:txBody>
      </p:sp>
      <p:pic>
        <p:nvPicPr>
          <p:cNvPr id="108" name="Google Shape;108;p1"/>
          <p:cNvPicPr preferRelativeResize="0"/>
          <p:nvPr/>
        </p:nvPicPr>
        <p:blipFill>
          <a:blip r:embed="rId3">
            <a:alphaModFix/>
          </a:blip>
          <a:stretch>
            <a:fillRect/>
          </a:stretch>
        </p:blipFill>
        <p:spPr>
          <a:xfrm>
            <a:off x="1246550" y="1614144"/>
            <a:ext cx="2847975"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What I Carry</a:t>
            </a:r>
            <a:r>
              <a:rPr lang="en-US" sz="3500">
                <a:latin typeface="Century Gothic"/>
                <a:ea typeface="Century Gothic"/>
                <a:cs typeface="Century Gothic"/>
                <a:sym typeface="Century Gothic"/>
              </a:rPr>
              <a:t> by Jennifer Longo</a:t>
            </a:r>
            <a:endParaRPr sz="3500">
              <a:latin typeface="Century Gothic"/>
              <a:ea typeface="Century Gothic"/>
              <a:cs typeface="Century Gothic"/>
              <a:sym typeface="Century Gothic"/>
            </a:endParaRPr>
          </a:p>
        </p:txBody>
      </p:sp>
      <p:sp>
        <p:nvSpPr>
          <p:cNvPr id="170" name="Google Shape;170;p10"/>
          <p:cNvSpPr txBox="1"/>
          <p:nvPr>
            <p:ph idx="2" type="body"/>
          </p:nvPr>
        </p:nvSpPr>
        <p:spPr>
          <a:xfrm>
            <a:off x="5174742" y="1917641"/>
            <a:ext cx="6366600" cy="131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500"/>
              <a:buNone/>
            </a:pPr>
            <a:r>
              <a:rPr lang="en-US" sz="3200">
                <a:latin typeface="Roboto"/>
                <a:ea typeface="Roboto"/>
                <a:cs typeface="Roboto"/>
                <a:sym typeface="Roboto"/>
              </a:rPr>
              <a:t>In her final year in foster care, seventeen-year-old Muir tries to survive her senior year before aging out of the system.</a:t>
            </a:r>
            <a:endParaRPr sz="3200">
              <a:latin typeface="Century Gothic"/>
              <a:ea typeface="Century Gothic"/>
              <a:cs typeface="Century Gothic"/>
              <a:sym typeface="Century Gothic"/>
            </a:endParaRPr>
          </a:p>
        </p:txBody>
      </p:sp>
      <p:pic>
        <p:nvPicPr>
          <p:cNvPr id="171" name="Google Shape;171;p10"/>
          <p:cNvPicPr preferRelativeResize="0"/>
          <p:nvPr/>
        </p:nvPicPr>
        <p:blipFill>
          <a:blip r:embed="rId3">
            <a:alphaModFix/>
          </a:blip>
          <a:stretch>
            <a:fillRect/>
          </a:stretch>
        </p:blipFill>
        <p:spPr>
          <a:xfrm>
            <a:off x="965200" y="1614144"/>
            <a:ext cx="3269088" cy="493905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With the Fire on High</a:t>
            </a:r>
            <a:r>
              <a:rPr lang="en-US" sz="3500">
                <a:latin typeface="Century Gothic"/>
                <a:ea typeface="Century Gothic"/>
                <a:cs typeface="Century Gothic"/>
                <a:sym typeface="Century Gothic"/>
              </a:rPr>
              <a:t> by Elizabeth Acevedo</a:t>
            </a:r>
            <a:endParaRPr sz="3500">
              <a:latin typeface="Century Gothic"/>
              <a:ea typeface="Century Gothic"/>
              <a:cs typeface="Century Gothic"/>
              <a:sym typeface="Century Gothic"/>
            </a:endParaRPr>
          </a:p>
        </p:txBody>
      </p:sp>
      <p:sp>
        <p:nvSpPr>
          <p:cNvPr id="177" name="Google Shape;177;p11"/>
          <p:cNvSpPr txBox="1"/>
          <p:nvPr>
            <p:ph idx="2" type="body"/>
          </p:nvPr>
        </p:nvSpPr>
        <p:spPr>
          <a:xfrm>
            <a:off x="5542392" y="1979377"/>
            <a:ext cx="6366510" cy="33615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Teen mother Emoni Santiago struggles with the challenges of finishing high school and achieving her dream of working as a chef.</a:t>
            </a:r>
            <a:endParaRPr sz="3200">
              <a:latin typeface="Century Gothic"/>
              <a:ea typeface="Century Gothic"/>
              <a:cs typeface="Century Gothic"/>
              <a:sym typeface="Century Gothic"/>
            </a:endParaRPr>
          </a:p>
        </p:txBody>
      </p:sp>
      <p:pic>
        <p:nvPicPr>
          <p:cNvPr id="178" name="Google Shape;178;p11"/>
          <p:cNvPicPr preferRelativeResize="0"/>
          <p:nvPr/>
        </p:nvPicPr>
        <p:blipFill>
          <a:blip r:embed="rId3">
            <a:alphaModFix/>
          </a:blip>
          <a:stretch>
            <a:fillRect/>
          </a:stretch>
        </p:blipFill>
        <p:spPr>
          <a:xfrm>
            <a:off x="1215300" y="1614144"/>
            <a:ext cx="299085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238125" y="242544"/>
            <a:ext cx="117177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You Should See Me in a Crown</a:t>
            </a:r>
            <a:r>
              <a:rPr lang="en-US" sz="3500">
                <a:latin typeface="Century Gothic"/>
                <a:ea typeface="Century Gothic"/>
                <a:cs typeface="Century Gothic"/>
                <a:sym typeface="Century Gothic"/>
              </a:rPr>
              <a:t> by Leah Johnson</a:t>
            </a:r>
            <a:endParaRPr sz="3500">
              <a:latin typeface="Century Gothic"/>
              <a:ea typeface="Century Gothic"/>
              <a:cs typeface="Century Gothic"/>
              <a:sym typeface="Century Gothic"/>
            </a:endParaRPr>
          </a:p>
        </p:txBody>
      </p:sp>
      <p:sp>
        <p:nvSpPr>
          <p:cNvPr id="184" name="Google Shape;184;p12"/>
          <p:cNvSpPr txBox="1"/>
          <p:nvPr>
            <p:ph idx="2" type="body"/>
          </p:nvPr>
        </p:nvSpPr>
        <p:spPr>
          <a:xfrm>
            <a:off x="5479542" y="2242715"/>
            <a:ext cx="6366600" cy="196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Liz Lighty has always avoided the spotlight in her small, wealthy, and prom-obsessed midwestern high school. She concentrates on grades and music–until circumstances force a change in plans. </a:t>
            </a:r>
            <a:r>
              <a:rPr lang="en-US" sz="3200">
                <a:latin typeface="Roboto"/>
                <a:ea typeface="Roboto"/>
                <a:cs typeface="Roboto"/>
                <a:sym typeface="Roboto"/>
              </a:rPr>
              <a:t>.</a:t>
            </a:r>
            <a:endParaRPr sz="3200">
              <a:latin typeface="Century Gothic"/>
              <a:ea typeface="Century Gothic"/>
              <a:cs typeface="Century Gothic"/>
              <a:sym typeface="Century Gothic"/>
            </a:endParaRPr>
          </a:p>
        </p:txBody>
      </p:sp>
      <p:pic>
        <p:nvPicPr>
          <p:cNvPr id="185" name="Google Shape;185;p12"/>
          <p:cNvPicPr preferRelativeResize="0"/>
          <p:nvPr/>
        </p:nvPicPr>
        <p:blipFill>
          <a:blip r:embed="rId3">
            <a:alphaModFix/>
          </a:blip>
          <a:stretch>
            <a:fillRect/>
          </a:stretch>
        </p:blipFill>
        <p:spPr>
          <a:xfrm>
            <a:off x="1340325" y="1614144"/>
            <a:ext cx="3019425"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Ashlords</a:t>
            </a:r>
            <a:r>
              <a:rPr lang="en-US" sz="3500">
                <a:latin typeface="Century Gothic"/>
                <a:ea typeface="Century Gothic"/>
                <a:cs typeface="Century Gothic"/>
                <a:sym typeface="Century Gothic"/>
              </a:rPr>
              <a:t> by Scott Reintgen</a:t>
            </a:r>
            <a:endParaRPr sz="3500">
              <a:latin typeface="Century Gothic"/>
              <a:ea typeface="Century Gothic"/>
              <a:cs typeface="Century Gothic"/>
              <a:sym typeface="Century Gothic"/>
            </a:endParaRPr>
          </a:p>
        </p:txBody>
      </p:sp>
      <p:sp>
        <p:nvSpPr>
          <p:cNvPr id="114" name="Google Shape;114;p2"/>
          <p:cNvSpPr txBox="1"/>
          <p:nvPr>
            <p:ph idx="2" type="body"/>
          </p:nvPr>
        </p:nvSpPr>
        <p:spPr>
          <a:xfrm>
            <a:off x="5503926" y="1974281"/>
            <a:ext cx="6366510" cy="37302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This book follows alchemists Imelda, Adrian, and Pippa as they reach for their dreams of glory riding phoenix horses at The Races, the modern spectacle that has replaced warfare within their empire.</a:t>
            </a:r>
            <a:endParaRPr sz="3200">
              <a:latin typeface="Century Gothic"/>
              <a:ea typeface="Century Gothic"/>
              <a:cs typeface="Century Gothic"/>
              <a:sym typeface="Century Gothic"/>
            </a:endParaRPr>
          </a:p>
        </p:txBody>
      </p:sp>
      <p:pic>
        <p:nvPicPr>
          <p:cNvPr id="115" name="Google Shape;115;p2"/>
          <p:cNvPicPr preferRelativeResize="0"/>
          <p:nvPr/>
        </p:nvPicPr>
        <p:blipFill>
          <a:blip r:embed="rId3">
            <a:alphaModFix/>
          </a:blip>
          <a:stretch>
            <a:fillRect/>
          </a:stretch>
        </p:blipFill>
        <p:spPr>
          <a:xfrm>
            <a:off x="1121500" y="1577194"/>
            <a:ext cx="3000375"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type="title"/>
          </p:nvPr>
        </p:nvSpPr>
        <p:spPr>
          <a:xfrm>
            <a:off x="687750" y="242550"/>
            <a:ext cx="112680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000"/>
              <a:buFont typeface="Century Gothic"/>
              <a:buNone/>
            </a:pPr>
            <a:r>
              <a:rPr lang="en-US" sz="3500" u="sng">
                <a:latin typeface="Century Gothic"/>
                <a:ea typeface="Century Gothic"/>
                <a:cs typeface="Century Gothic"/>
                <a:sym typeface="Century Gothic"/>
              </a:rPr>
              <a:t>A Boy and his Dog at the End of the World</a:t>
            </a:r>
            <a:r>
              <a:rPr lang="en-US" sz="3500">
                <a:latin typeface="Century Gothic"/>
                <a:ea typeface="Century Gothic"/>
                <a:cs typeface="Century Gothic"/>
                <a:sym typeface="Century Gothic"/>
              </a:rPr>
              <a:t> by C. A. Fletcher</a:t>
            </a:r>
            <a:endParaRPr sz="3500">
              <a:latin typeface="Century Gothic"/>
              <a:ea typeface="Century Gothic"/>
              <a:cs typeface="Century Gothic"/>
              <a:sym typeface="Century Gothic"/>
            </a:endParaRPr>
          </a:p>
        </p:txBody>
      </p:sp>
      <p:sp>
        <p:nvSpPr>
          <p:cNvPr id="121" name="Google Shape;121;p3"/>
          <p:cNvSpPr txBox="1"/>
          <p:nvPr>
            <p:ph idx="2" type="body"/>
          </p:nvPr>
        </p:nvSpPr>
        <p:spPr>
          <a:xfrm>
            <a:off x="5455158" y="1904849"/>
            <a:ext cx="6366600" cy="249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When a beloved family dog is stolen, her owner sets out on a life-changing journey through the ruins of our world to bring her back.</a:t>
            </a:r>
            <a:endParaRPr sz="3200">
              <a:latin typeface="Century Gothic"/>
              <a:ea typeface="Century Gothic"/>
              <a:cs typeface="Century Gothic"/>
              <a:sym typeface="Century Gothic"/>
            </a:endParaRPr>
          </a:p>
        </p:txBody>
      </p:sp>
      <p:pic>
        <p:nvPicPr>
          <p:cNvPr id="122" name="Google Shape;122;p3"/>
          <p:cNvPicPr preferRelativeResize="0"/>
          <p:nvPr/>
        </p:nvPicPr>
        <p:blipFill>
          <a:blip r:embed="rId3">
            <a:alphaModFix/>
          </a:blip>
          <a:stretch>
            <a:fillRect/>
          </a:stretch>
        </p:blipFill>
        <p:spPr>
          <a:xfrm>
            <a:off x="1246550" y="1904850"/>
            <a:ext cx="293370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entury Gothic"/>
              <a:buNone/>
            </a:pPr>
            <a:r>
              <a:rPr lang="en-US" sz="3500" u="sng">
                <a:latin typeface="Century Gothic"/>
                <a:ea typeface="Century Gothic"/>
                <a:cs typeface="Century Gothic"/>
                <a:sym typeface="Century Gothic"/>
              </a:rPr>
              <a:t>The Dark Matter of  Mona Starr</a:t>
            </a:r>
            <a:r>
              <a:rPr lang="en-US" sz="3500">
                <a:latin typeface="Century Gothic"/>
                <a:ea typeface="Century Gothic"/>
                <a:cs typeface="Century Gothic"/>
                <a:sym typeface="Century Gothic"/>
              </a:rPr>
              <a:t> by Laura Lee Gulledge</a:t>
            </a:r>
            <a:endParaRPr sz="3500">
              <a:latin typeface="Century Gothic"/>
              <a:ea typeface="Century Gothic"/>
              <a:cs typeface="Century Gothic"/>
              <a:sym typeface="Century Gothic"/>
            </a:endParaRPr>
          </a:p>
        </p:txBody>
      </p:sp>
      <p:sp>
        <p:nvSpPr>
          <p:cNvPr id="128" name="Google Shape;128;p4"/>
          <p:cNvSpPr txBox="1"/>
          <p:nvPr>
            <p:ph idx="2" type="body"/>
          </p:nvPr>
        </p:nvSpPr>
        <p:spPr>
          <a:xfrm>
            <a:off x="4720499" y="1711475"/>
            <a:ext cx="7116900" cy="24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000">
                <a:solidFill>
                  <a:srgbClr val="181818"/>
                </a:solidFill>
                <a:latin typeface="Merriweather"/>
                <a:ea typeface="Merriweather"/>
                <a:cs typeface="Merriweather"/>
                <a:sym typeface="Merriweather"/>
              </a:rPr>
              <a:t>Mona’s struggle with depression takes on a vivid, concrete form. Mona calls it her Matter. The Matter gets everywhere, telling Mona she’s not good enough.  But through therapy, art, writing, and the persistence of a few good friends, Mona starts to understand her Matter, and how she can turn her fears into strengths.</a:t>
            </a:r>
            <a:endParaRPr sz="3000">
              <a:latin typeface="Century Gothic"/>
              <a:ea typeface="Century Gothic"/>
              <a:cs typeface="Century Gothic"/>
              <a:sym typeface="Century Gothic"/>
            </a:endParaRPr>
          </a:p>
        </p:txBody>
      </p:sp>
      <p:pic>
        <p:nvPicPr>
          <p:cNvPr id="129" name="Google Shape;129;p4"/>
          <p:cNvPicPr preferRelativeResize="0"/>
          <p:nvPr/>
        </p:nvPicPr>
        <p:blipFill>
          <a:blip r:embed="rId3">
            <a:alphaModFix/>
          </a:blip>
          <a:stretch>
            <a:fillRect/>
          </a:stretch>
        </p:blipFill>
        <p:spPr>
          <a:xfrm>
            <a:off x="1184050" y="1860319"/>
            <a:ext cx="3028950" cy="4171950"/>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2400"/>
              <a:buFont typeface="Century Gothic"/>
              <a:buNone/>
            </a:pPr>
            <a:r>
              <a:rPr lang="en-US" sz="3500" u="sng">
                <a:latin typeface="Century Gothic"/>
                <a:ea typeface="Century Gothic"/>
                <a:cs typeface="Century Gothic"/>
                <a:sym typeface="Century Gothic"/>
              </a:rPr>
              <a:t>A Good Girl’s Guide to Murder</a:t>
            </a:r>
            <a:r>
              <a:rPr lang="en-US" sz="3500">
                <a:latin typeface="Century Gothic"/>
                <a:ea typeface="Century Gothic"/>
                <a:cs typeface="Century Gothic"/>
                <a:sym typeface="Century Gothic"/>
              </a:rPr>
              <a:t> by Holly Jackson</a:t>
            </a:r>
            <a:endParaRPr sz="3500">
              <a:latin typeface="Century Gothic"/>
              <a:ea typeface="Century Gothic"/>
              <a:cs typeface="Century Gothic"/>
              <a:sym typeface="Century Gothic"/>
            </a:endParaRPr>
          </a:p>
        </p:txBody>
      </p:sp>
      <p:sp>
        <p:nvSpPr>
          <p:cNvPr id="135" name="Google Shape;135;p5"/>
          <p:cNvSpPr txBox="1"/>
          <p:nvPr>
            <p:ph idx="2" type="body"/>
          </p:nvPr>
        </p:nvSpPr>
        <p:spPr>
          <a:xfrm>
            <a:off x="5437978" y="2205534"/>
            <a:ext cx="6366510" cy="33727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As her senior capstone project, Pippa Fitz-Amobi is determined to find the real killer in a closed local murder case, but not everyone wants her meddling in the past.</a:t>
            </a:r>
            <a:endParaRPr sz="3200">
              <a:latin typeface="Century Gothic"/>
              <a:ea typeface="Century Gothic"/>
              <a:cs typeface="Century Gothic"/>
              <a:sym typeface="Century Gothic"/>
            </a:endParaRPr>
          </a:p>
        </p:txBody>
      </p:sp>
      <p:pic>
        <p:nvPicPr>
          <p:cNvPr id="136" name="Google Shape;136;p5"/>
          <p:cNvPicPr preferRelativeResize="0"/>
          <p:nvPr/>
        </p:nvPicPr>
        <p:blipFill>
          <a:blip r:embed="rId3">
            <a:alphaModFix/>
          </a:blip>
          <a:stretch>
            <a:fillRect/>
          </a:stretch>
        </p:blipFill>
        <p:spPr>
          <a:xfrm>
            <a:off x="1215300" y="1766544"/>
            <a:ext cx="2981325"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238125" y="242544"/>
            <a:ext cx="117177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I Love You so Mochi</a:t>
            </a:r>
            <a:r>
              <a:rPr lang="en-US" sz="3500">
                <a:latin typeface="Century Gothic"/>
                <a:ea typeface="Century Gothic"/>
                <a:cs typeface="Century Gothic"/>
                <a:sym typeface="Century Gothic"/>
              </a:rPr>
              <a:t> by Sarah Kuhn</a:t>
            </a:r>
            <a:endParaRPr sz="3500">
              <a:latin typeface="Century Gothic"/>
              <a:ea typeface="Century Gothic"/>
              <a:cs typeface="Century Gothic"/>
              <a:sym typeface="Century Gothic"/>
            </a:endParaRPr>
          </a:p>
        </p:txBody>
      </p:sp>
      <p:sp>
        <p:nvSpPr>
          <p:cNvPr id="142" name="Google Shape;142;p6"/>
          <p:cNvSpPr txBox="1"/>
          <p:nvPr>
            <p:ph idx="2" type="body"/>
          </p:nvPr>
        </p:nvSpPr>
        <p:spPr>
          <a:xfrm>
            <a:off x="5491734" y="2002805"/>
            <a:ext cx="6366600" cy="287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Kimi Nakamura loves fashion and designing clothes, jewelry, and accessories for her friends. Her mother calls that a hobby. Kimi tries to figure out what she wants when she visits her grandparents in Japan.</a:t>
            </a:r>
            <a:endParaRPr sz="3200">
              <a:latin typeface="Century Gothic"/>
              <a:ea typeface="Century Gothic"/>
              <a:cs typeface="Century Gothic"/>
              <a:sym typeface="Century Gothic"/>
            </a:endParaRPr>
          </a:p>
        </p:txBody>
      </p:sp>
      <p:pic>
        <p:nvPicPr>
          <p:cNvPr id="143" name="Google Shape;143;p6"/>
          <p:cNvPicPr preferRelativeResize="0"/>
          <p:nvPr/>
        </p:nvPicPr>
        <p:blipFill>
          <a:blip r:embed="rId3">
            <a:alphaModFix/>
          </a:blip>
          <a:stretch>
            <a:fillRect/>
          </a:stretch>
        </p:blipFill>
        <p:spPr>
          <a:xfrm>
            <a:off x="1121500" y="1614144"/>
            <a:ext cx="3019425"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Legendborn</a:t>
            </a:r>
            <a:r>
              <a:rPr lang="en-US" sz="3500">
                <a:latin typeface="Century Gothic"/>
                <a:ea typeface="Century Gothic"/>
                <a:cs typeface="Century Gothic"/>
                <a:sym typeface="Century Gothic"/>
              </a:rPr>
              <a:t> by Tracy Deonn</a:t>
            </a:r>
            <a:endParaRPr sz="3500">
              <a:latin typeface="Century Gothic"/>
              <a:ea typeface="Century Gothic"/>
              <a:cs typeface="Century Gothic"/>
              <a:sym typeface="Century Gothic"/>
            </a:endParaRPr>
          </a:p>
        </p:txBody>
      </p:sp>
      <p:sp>
        <p:nvSpPr>
          <p:cNvPr id="149" name="Google Shape;149;p7"/>
          <p:cNvSpPr txBox="1"/>
          <p:nvPr>
            <p:ph idx="2" type="body"/>
          </p:nvPr>
        </p:nvSpPr>
        <p:spPr>
          <a:xfrm>
            <a:off x="5104645" y="2094111"/>
            <a:ext cx="6366600" cy="2519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To learn more about her mysterious past, a teen girl infiltrates a magical secret society claiming to be the descendants of King Arthur and his knights.</a:t>
            </a:r>
            <a:endParaRPr sz="3200">
              <a:latin typeface="Century Gothic"/>
              <a:ea typeface="Century Gothic"/>
              <a:cs typeface="Century Gothic"/>
              <a:sym typeface="Century Gothic"/>
            </a:endParaRPr>
          </a:p>
        </p:txBody>
      </p:sp>
      <p:pic>
        <p:nvPicPr>
          <p:cNvPr id="150" name="Google Shape;150;p7"/>
          <p:cNvPicPr preferRelativeResize="0"/>
          <p:nvPr/>
        </p:nvPicPr>
        <p:blipFill>
          <a:blip r:embed="rId3">
            <a:alphaModFix/>
          </a:blip>
          <a:stretch>
            <a:fillRect/>
          </a:stretch>
        </p:blipFill>
        <p:spPr>
          <a:xfrm>
            <a:off x="1152775" y="1360144"/>
            <a:ext cx="3243666" cy="4939054"/>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238125" y="242544"/>
            <a:ext cx="117177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entury Gothic"/>
              <a:buNone/>
            </a:pPr>
            <a:r>
              <a:rPr lang="en-US" sz="3500" u="sng">
                <a:latin typeface="Century Gothic"/>
                <a:ea typeface="Century Gothic"/>
                <a:cs typeface="Century Gothic"/>
                <a:sym typeface="Century Gothic"/>
              </a:rPr>
              <a:t>Not So Pure and Simple</a:t>
            </a:r>
            <a:r>
              <a:rPr lang="en-US" sz="3500">
                <a:latin typeface="Century Gothic"/>
                <a:ea typeface="Century Gothic"/>
                <a:cs typeface="Century Gothic"/>
                <a:sym typeface="Century Gothic"/>
              </a:rPr>
              <a:t> by Lamar Giles</a:t>
            </a:r>
            <a:endParaRPr sz="3500">
              <a:latin typeface="Century Gothic"/>
              <a:ea typeface="Century Gothic"/>
              <a:cs typeface="Century Gothic"/>
              <a:sym typeface="Century Gothic"/>
            </a:endParaRPr>
          </a:p>
        </p:txBody>
      </p:sp>
      <p:sp>
        <p:nvSpPr>
          <p:cNvPr id="156" name="Google Shape;156;p8"/>
          <p:cNvSpPr txBox="1"/>
          <p:nvPr>
            <p:ph idx="2" type="body"/>
          </p:nvPr>
        </p:nvSpPr>
        <p:spPr>
          <a:xfrm>
            <a:off x="5475940" y="1228353"/>
            <a:ext cx="6366600" cy="2921100"/>
          </a:xfrm>
          <a:prstGeom prst="rect">
            <a:avLst/>
          </a:prstGeom>
          <a:noFill/>
          <a:ln>
            <a:noFill/>
          </a:ln>
        </p:spPr>
        <p:txBody>
          <a:bodyPr anchorCtr="0" anchor="t" bIns="45700" lIns="91425" spcFirstLastPara="1" rIns="91425" wrap="square" tIns="45700">
            <a:noAutofit/>
          </a:bodyPr>
          <a:lstStyle/>
          <a:p>
            <a:pPr indent="0" lvl="0" marL="0" rtl="0" algn="l">
              <a:lnSpc>
                <a:spcPct val="141666"/>
              </a:lnSpc>
              <a:spcBef>
                <a:spcPts val="200"/>
              </a:spcBef>
              <a:spcAft>
                <a:spcPts val="0"/>
              </a:spcAft>
              <a:buSzPts val="1800"/>
              <a:buNone/>
            </a:pPr>
            <a:r>
              <a:t/>
            </a:r>
            <a:endParaRPr b="1" sz="3200">
              <a:solidFill>
                <a:srgbClr val="000000"/>
              </a:solidFill>
              <a:latin typeface="Roboto"/>
              <a:ea typeface="Roboto"/>
              <a:cs typeface="Roboto"/>
              <a:sym typeface="Roboto"/>
            </a:endParaRPr>
          </a:p>
          <a:p>
            <a:pPr indent="0" lvl="0" marL="0" rtl="0" algn="l">
              <a:lnSpc>
                <a:spcPct val="100000"/>
              </a:lnSpc>
              <a:spcBef>
                <a:spcPts val="1000"/>
              </a:spcBef>
              <a:spcAft>
                <a:spcPts val="1000"/>
              </a:spcAft>
              <a:buSzPts val="1800"/>
              <a:buNone/>
            </a:pPr>
            <a:r>
              <a:rPr lang="en-US" sz="3200">
                <a:latin typeface="Roboto"/>
                <a:ea typeface="Roboto"/>
                <a:cs typeface="Roboto"/>
                <a:sym typeface="Roboto"/>
              </a:rPr>
              <a:t>High school junior Del Rainey unwittingly joins a Purity Pledge class at church, hoping to get closer to his long-term crush, Kiera. </a:t>
            </a:r>
            <a:r>
              <a:rPr lang="en-US" sz="3200">
                <a:solidFill>
                  <a:srgbClr val="000000"/>
                </a:solidFill>
                <a:latin typeface="Roboto"/>
                <a:ea typeface="Roboto"/>
                <a:cs typeface="Roboto"/>
                <a:sym typeface="Roboto"/>
              </a:rPr>
              <a:t> </a:t>
            </a:r>
            <a:endParaRPr sz="3200">
              <a:latin typeface="Century Gothic"/>
              <a:ea typeface="Century Gothic"/>
              <a:cs typeface="Century Gothic"/>
              <a:sym typeface="Century Gothic"/>
            </a:endParaRPr>
          </a:p>
        </p:txBody>
      </p:sp>
      <p:pic>
        <p:nvPicPr>
          <p:cNvPr id="157" name="Google Shape;157;p8"/>
          <p:cNvPicPr preferRelativeResize="0"/>
          <p:nvPr/>
        </p:nvPicPr>
        <p:blipFill>
          <a:blip r:embed="rId3">
            <a:alphaModFix/>
          </a:blip>
          <a:stretch>
            <a:fillRect/>
          </a:stretch>
        </p:blipFill>
        <p:spPr>
          <a:xfrm>
            <a:off x="1184025" y="1614144"/>
            <a:ext cx="299085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600" u="sng">
                <a:latin typeface="Century Gothic"/>
                <a:ea typeface="Century Gothic"/>
                <a:cs typeface="Century Gothic"/>
                <a:sym typeface="Century Gothic"/>
              </a:rPr>
              <a:t>We Are Not Free</a:t>
            </a:r>
            <a:r>
              <a:rPr lang="en-US" sz="3600">
                <a:latin typeface="Century Gothic"/>
                <a:ea typeface="Century Gothic"/>
                <a:cs typeface="Century Gothic"/>
                <a:sym typeface="Century Gothic"/>
              </a:rPr>
              <a:t> by Traci Chee</a:t>
            </a:r>
            <a:endParaRPr sz="3600">
              <a:latin typeface="Century Gothic"/>
              <a:ea typeface="Century Gothic"/>
              <a:cs typeface="Century Gothic"/>
              <a:sym typeface="Century Gothic"/>
            </a:endParaRPr>
          </a:p>
        </p:txBody>
      </p:sp>
      <p:sp>
        <p:nvSpPr>
          <p:cNvPr id="163" name="Google Shape;163;p9"/>
          <p:cNvSpPr txBox="1"/>
          <p:nvPr>
            <p:ph idx="2" type="body"/>
          </p:nvPr>
        </p:nvSpPr>
        <p:spPr>
          <a:xfrm>
            <a:off x="5565896" y="2222483"/>
            <a:ext cx="6366510" cy="33199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A tightknit group of teens who grew up together in Japantown, San Francisco, have their lives turned upside down when they are forced into incarceration camps during WWII.</a:t>
            </a:r>
            <a:endParaRPr sz="3200">
              <a:latin typeface="Century Gothic"/>
              <a:ea typeface="Century Gothic"/>
              <a:cs typeface="Century Gothic"/>
              <a:sym typeface="Century Gothic"/>
            </a:endParaRPr>
          </a:p>
        </p:txBody>
      </p:sp>
      <p:pic>
        <p:nvPicPr>
          <p:cNvPr id="164" name="Google Shape;164;p9"/>
          <p:cNvPicPr preferRelativeResize="0"/>
          <p:nvPr/>
        </p:nvPicPr>
        <p:blipFill>
          <a:blip r:embed="rId3">
            <a:alphaModFix/>
          </a:blip>
          <a:stretch>
            <a:fillRect/>
          </a:stretch>
        </p:blipFill>
        <p:spPr>
          <a:xfrm>
            <a:off x="1121525" y="1412944"/>
            <a:ext cx="3159260" cy="4939057"/>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avon">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2019-03-26T01:11:34Z</dcterms:created>
  <dc:creator>Windows User</dc:creator>
</cp:coreProperties>
</file>