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
      <p:font typeface="Candara"/>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4" roundtripDataSignature="AMtx7miETebedsNgg9FkFjAQj84y2xYa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ndara-regular.fntdata"/><Relationship Id="rId25" Type="http://schemas.openxmlformats.org/officeDocument/2006/relationships/font" Target="fonts/Roboto-boldItalic.fntdata"/><Relationship Id="rId28" Type="http://schemas.openxmlformats.org/officeDocument/2006/relationships/font" Target="fonts/Candara-italic.fntdata"/><Relationship Id="rId27" Type="http://schemas.openxmlformats.org/officeDocument/2006/relationships/font" Target="fonts/Candar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ndar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 name="Shape 12"/>
        <p:cNvGrpSpPr/>
        <p:nvPr/>
      </p:nvGrpSpPr>
      <p:grpSpPr>
        <a:xfrm>
          <a:off x="0" y="0"/>
          <a:ext cx="0" cy="0"/>
          <a:chOff x="0" y="0"/>
          <a:chExt cx="0" cy="0"/>
        </a:xfrm>
      </p:grpSpPr>
      <p:sp>
        <p:nvSpPr>
          <p:cNvPr id="13" name="Google Shape;13;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 name="Google Shape;15;p1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6" name="Google Shape;16;p1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2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2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7"/>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28"/>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8"/>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2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38761D"/>
        </a:solidFill>
      </p:bgPr>
    </p:bg>
    <p:spTree>
      <p:nvGrpSpPr>
        <p:cNvPr id="19" name="Shape 19"/>
        <p:cNvGrpSpPr/>
        <p:nvPr/>
      </p:nvGrpSpPr>
      <p:grpSpPr>
        <a:xfrm>
          <a:off x="0" y="0"/>
          <a:ext cx="0" cy="0"/>
          <a:chOff x="0" y="0"/>
          <a:chExt cx="0" cy="0"/>
        </a:xfrm>
      </p:grpSpPr>
      <p:sp>
        <p:nvSpPr>
          <p:cNvPr id="20" name="Google Shape;20;p19"/>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9"/>
          <p:cNvSpPr/>
          <p:nvPr/>
        </p:nvSpPr>
        <p:spPr>
          <a:xfrm>
            <a:off x="1307870" y="1267730"/>
            <a:ext cx="9576262" cy="4307950"/>
          </a:xfrm>
          <a:prstGeom prst="rect">
            <a:avLst/>
          </a:prstGeom>
          <a:solidFill>
            <a:schemeClr val="lt1"/>
          </a:solidFill>
          <a:ln>
            <a:noFill/>
          </a:ln>
          <a:effectLst>
            <a:outerShdw blurRad="50800" rotWithShape="0" algn="ctr">
              <a:srgbClr val="000000">
                <a:alpha val="6549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19"/>
          <p:cNvGrpSpPr/>
          <p:nvPr/>
        </p:nvGrpSpPr>
        <p:grpSpPr>
          <a:xfrm>
            <a:off x="5250180" y="1267730"/>
            <a:ext cx="1691640" cy="645295"/>
            <a:chOff x="5318306" y="1386268"/>
            <a:chExt cx="1567331" cy="645295"/>
          </a:xfrm>
        </p:grpSpPr>
        <p:cxnSp>
          <p:nvCxnSpPr>
            <p:cNvPr id="25" name="Google Shape;25;p19"/>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6" name="Google Shape;26;p19"/>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7" name="Google Shape;27;p19"/>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28" name="Google Shape;28;p19"/>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andara"/>
              <a:buNone/>
              <a:defRPr b="0" sz="7200" cap="none">
                <a:solidFill>
                  <a:srgbClr val="262626"/>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30" name="Google Shape;30;p19"/>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chemeClr val="dk1"/>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6" name="Google Shape;36;p2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rgbClr val="38761D"/>
        </a:solidFill>
      </p:bgPr>
    </p:bg>
    <p:spTree>
      <p:nvGrpSpPr>
        <p:cNvPr id="39" name="Shape 39"/>
        <p:cNvGrpSpPr/>
        <p:nvPr/>
      </p:nvGrpSpPr>
      <p:grpSpPr>
        <a:xfrm>
          <a:off x="0" y="0"/>
          <a:ext cx="0" cy="0"/>
          <a:chOff x="0" y="0"/>
          <a:chExt cx="0" cy="0"/>
        </a:xfrm>
      </p:grpSpPr>
      <p:sp>
        <p:nvSpPr>
          <p:cNvPr id="40" name="Google Shape;40;p21"/>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1"/>
          <p:cNvSpPr/>
          <p:nvPr/>
        </p:nvSpPr>
        <p:spPr>
          <a:xfrm>
            <a:off x="1307870" y="1267730"/>
            <a:ext cx="9576262" cy="4307950"/>
          </a:xfrm>
          <a:prstGeom prst="rect">
            <a:avLst/>
          </a:prstGeom>
          <a:solidFill>
            <a:schemeClr val="lt1"/>
          </a:solidFill>
          <a:ln>
            <a:noFill/>
          </a:ln>
          <a:effectLst>
            <a:outerShdw blurRad="50800" rotWithShape="0" algn="ctr">
              <a:srgbClr val="000000">
                <a:alpha val="6549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1"/>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1"/>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21"/>
          <p:cNvGrpSpPr/>
          <p:nvPr/>
        </p:nvGrpSpPr>
        <p:grpSpPr>
          <a:xfrm>
            <a:off x="5250180" y="1267730"/>
            <a:ext cx="1691640" cy="645295"/>
            <a:chOff x="5318306" y="1386268"/>
            <a:chExt cx="1567331" cy="645295"/>
          </a:xfrm>
        </p:grpSpPr>
        <p:cxnSp>
          <p:nvCxnSpPr>
            <p:cNvPr id="45" name="Google Shape;45;p21"/>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6" name="Google Shape;46;p21"/>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7" name="Google Shape;47;p21"/>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48" name="Google Shape;48;p21"/>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andara"/>
              <a:buNone/>
              <a:defRPr sz="7200" cap="none">
                <a:solidFill>
                  <a:srgbClr val="262626"/>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1"/>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50" name="Google Shape;50;p21"/>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300">
                <a:solidFill>
                  <a:schemeClr val="dk1"/>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1453553" y="5211060"/>
            <a:ext cx="5907024"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04504" y="5211060"/>
            <a:ext cx="2112264" cy="228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latin typeface="Candara"/>
                <a:ea typeface="Candara"/>
                <a:cs typeface="Candara"/>
                <a:sym typeface="Candara"/>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6" name="Google Shape;56;p22"/>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7" name="Google Shape;57;p22"/>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8" name="Google Shape;58;p22"/>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9" name="Google Shape;59;p22"/>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2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24"/>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rgbClr val="38761D"/>
        </a:solidFill>
      </p:bgPr>
    </p:bg>
    <p:spTree>
      <p:nvGrpSpPr>
        <p:cNvPr id="71" name="Shape 71"/>
        <p:cNvGrpSpPr/>
        <p:nvPr/>
      </p:nvGrpSpPr>
      <p:grpSpPr>
        <a:xfrm>
          <a:off x="0" y="0"/>
          <a:ext cx="0" cy="0"/>
          <a:chOff x="0" y="0"/>
          <a:chExt cx="0" cy="0"/>
        </a:xfrm>
      </p:grpSpPr>
      <p:sp>
        <p:nvSpPr>
          <p:cNvPr id="72" name="Google Shape;72;p25"/>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5"/>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5"/>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andara"/>
              <a:buNone/>
              <a:defRPr b="0" sz="2800" cap="none">
                <a:solidFill>
                  <a:srgbClr val="FFFFFF"/>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25"/>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25"/>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10393677" y="6223002"/>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25"/>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rgbClr val="38761D"/>
        </a:solidFill>
      </p:bgPr>
    </p:bg>
    <p:spTree>
      <p:nvGrpSpPr>
        <p:cNvPr id="81" name="Shape 81"/>
        <p:cNvGrpSpPr/>
        <p:nvPr/>
      </p:nvGrpSpPr>
      <p:grpSpPr>
        <a:xfrm>
          <a:off x="0" y="0"/>
          <a:ext cx="0" cy="0"/>
          <a:chOff x="0" y="0"/>
          <a:chExt cx="0" cy="0"/>
        </a:xfrm>
      </p:grpSpPr>
      <p:sp>
        <p:nvSpPr>
          <p:cNvPr id="82" name="Google Shape;82;p26"/>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6"/>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andara"/>
              <a:buNone/>
              <a:defRPr b="0" sz="2800">
                <a:solidFill>
                  <a:srgbClr val="FFFFFF"/>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p:nvPr>
            <p:ph idx="2" type="pic"/>
          </p:nvPr>
        </p:nvSpPr>
        <p:spPr>
          <a:xfrm>
            <a:off x="228599" y="237744"/>
            <a:ext cx="8531352" cy="6382512"/>
          </a:xfrm>
          <a:prstGeom prst="rect">
            <a:avLst/>
          </a:prstGeom>
          <a:solidFill>
            <a:srgbClr val="76CEEF"/>
          </a:solidFill>
          <a:ln>
            <a:noFill/>
          </a:ln>
        </p:spPr>
      </p:sp>
      <p:sp>
        <p:nvSpPr>
          <p:cNvPr id="85" name="Google Shape;85;p26"/>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2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solidFill>
                  <a:srgbClr val="FFFFFF"/>
                </a:solidFill>
                <a:latin typeface="Candara"/>
                <a:ea typeface="Candara"/>
                <a:cs typeface="Candara"/>
                <a:sym typeface="Canda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2" type="sldNum"/>
          </p:nvPr>
        </p:nvSpPr>
        <p:spPr>
          <a:xfrm>
            <a:off x="10396728" y="6227064"/>
            <a:ext cx="1463040" cy="27432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26"/>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advClick="0" advTm="20000" p14:dur="4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5" name="Shape 5"/>
        <p:cNvGrpSpPr/>
        <p:nvPr/>
      </p:nvGrpSpPr>
      <p:grpSpPr>
        <a:xfrm>
          <a:off x="0" y="0"/>
          <a:ext cx="0" cy="0"/>
          <a:chOff x="0" y="0"/>
          <a:chExt cx="0" cy="0"/>
        </a:xfrm>
      </p:grpSpPr>
      <p:sp>
        <p:nvSpPr>
          <p:cNvPr id="6" name="Google Shape;6;p17"/>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andara"/>
              <a:buNone/>
              <a:defRPr b="0" i="0" sz="4800" u="none" cap="none" strike="noStrike">
                <a:solidFill>
                  <a:srgbClr val="262626"/>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andara"/>
                <a:ea typeface="Candara"/>
                <a:cs typeface="Candara"/>
                <a:sym typeface="Candara"/>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andara"/>
                <a:ea typeface="Candara"/>
                <a:cs typeface="Candara"/>
                <a:sym typeface="Candara"/>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andara"/>
                <a:ea typeface="Candara"/>
                <a:cs typeface="Candara"/>
                <a:sym typeface="Candara"/>
              </a:defRPr>
            </a:lvl9pPr>
          </a:lstStyle>
          <a:p/>
        </p:txBody>
      </p:sp>
      <p:sp>
        <p:nvSpPr>
          <p:cNvPr id="9" name="Google Shape;9;p1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0" name="Google Shape;10;p1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ndara"/>
                <a:ea typeface="Candara"/>
                <a:cs typeface="Candara"/>
                <a:sym typeface="Candara"/>
              </a:defRPr>
            </a:lvl9pPr>
          </a:lstStyle>
          <a:p/>
        </p:txBody>
      </p:sp>
      <p:sp>
        <p:nvSpPr>
          <p:cNvPr id="11" name="Google Shape;11;p17"/>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advClick="0" advTm="20000" p14:dur="450">
        <p14:reveal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Amari and the Night Brothers</a:t>
            </a:r>
            <a:r>
              <a:rPr lang="en-US" sz="3500">
                <a:latin typeface="Century Gothic"/>
                <a:ea typeface="Century Gothic"/>
                <a:cs typeface="Century Gothic"/>
                <a:sym typeface="Century Gothic"/>
              </a:rPr>
              <a:t> by B. B. Alston</a:t>
            </a:r>
            <a:r>
              <a:rPr lang="en-US" sz="3500">
                <a:latin typeface="Century Gothic"/>
                <a:ea typeface="Century Gothic"/>
                <a:cs typeface="Century Gothic"/>
                <a:sym typeface="Century Gothic"/>
              </a:rPr>
              <a:t> </a:t>
            </a:r>
            <a:endParaRPr sz="3500">
              <a:latin typeface="Century Gothic"/>
              <a:ea typeface="Century Gothic"/>
              <a:cs typeface="Century Gothic"/>
              <a:sym typeface="Century Gothic"/>
            </a:endParaRPr>
          </a:p>
        </p:txBody>
      </p:sp>
      <p:sp>
        <p:nvSpPr>
          <p:cNvPr id="107" name="Google Shape;107;p1"/>
          <p:cNvSpPr txBox="1"/>
          <p:nvPr>
            <p:ph idx="2" type="body"/>
          </p:nvPr>
        </p:nvSpPr>
        <p:spPr>
          <a:xfrm>
            <a:off x="5444767" y="2314808"/>
            <a:ext cx="6366600" cy="249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Thirteen-year-old Amari, a poor African American girl from the projects, gets an invitation from her missing brother to join the Bureau of Supernatural Affairs and join in the fight against an evil magician. </a:t>
            </a:r>
            <a:endParaRPr sz="3200">
              <a:latin typeface="Century Gothic"/>
              <a:ea typeface="Century Gothic"/>
              <a:cs typeface="Century Gothic"/>
              <a:sym typeface="Century Gothic"/>
            </a:endParaRPr>
          </a:p>
        </p:txBody>
      </p:sp>
      <p:pic>
        <p:nvPicPr>
          <p:cNvPr id="108" name="Google Shape;108;p1"/>
          <p:cNvPicPr preferRelativeResize="0"/>
          <p:nvPr/>
        </p:nvPicPr>
        <p:blipFill>
          <a:blip r:embed="rId3">
            <a:alphaModFix/>
          </a:blip>
          <a:stretch>
            <a:fillRect/>
          </a:stretch>
        </p:blipFill>
        <p:spPr>
          <a:xfrm>
            <a:off x="1090250" y="1360144"/>
            <a:ext cx="3295634" cy="4939057"/>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Slider</a:t>
            </a:r>
            <a:r>
              <a:rPr lang="en-US" sz="3500">
                <a:latin typeface="Century Gothic"/>
                <a:ea typeface="Century Gothic"/>
                <a:cs typeface="Century Gothic"/>
                <a:sym typeface="Century Gothic"/>
              </a:rPr>
              <a:t> by Peter Hautman</a:t>
            </a:r>
            <a:endParaRPr sz="3500">
              <a:latin typeface="Century Gothic"/>
              <a:ea typeface="Century Gothic"/>
              <a:cs typeface="Century Gothic"/>
              <a:sym typeface="Century Gothic"/>
            </a:endParaRPr>
          </a:p>
        </p:txBody>
      </p:sp>
      <p:sp>
        <p:nvSpPr>
          <p:cNvPr id="170" name="Google Shape;170;p10"/>
          <p:cNvSpPr txBox="1"/>
          <p:nvPr>
            <p:ph idx="2" type="body"/>
          </p:nvPr>
        </p:nvSpPr>
        <p:spPr>
          <a:xfrm>
            <a:off x="5174742" y="1917641"/>
            <a:ext cx="6366600" cy="131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500"/>
              <a:buNone/>
            </a:pPr>
            <a:r>
              <a:rPr lang="en-US" sz="3200">
                <a:latin typeface="Roboto"/>
                <a:ea typeface="Roboto"/>
                <a:cs typeface="Roboto"/>
                <a:sym typeface="Roboto"/>
              </a:rPr>
              <a:t>David can eat a sixteen-inch pepperoni pizza in four minutes and thirty-six seconds. Not bad, but he knows he can do better. In fact, he will have to do better. He is going to compete in the Super Pigorino Bowl, the world's greatest pizza-eating contest.</a:t>
            </a:r>
            <a:endParaRPr sz="3200">
              <a:latin typeface="Century Gothic"/>
              <a:ea typeface="Century Gothic"/>
              <a:cs typeface="Century Gothic"/>
              <a:sym typeface="Century Gothic"/>
            </a:endParaRPr>
          </a:p>
        </p:txBody>
      </p:sp>
      <p:pic>
        <p:nvPicPr>
          <p:cNvPr id="171" name="Google Shape;171;p10"/>
          <p:cNvPicPr preferRelativeResize="0"/>
          <p:nvPr/>
        </p:nvPicPr>
        <p:blipFill>
          <a:blip r:embed="rId3">
            <a:alphaModFix/>
          </a:blip>
          <a:stretch>
            <a:fillRect/>
          </a:stretch>
        </p:blipFill>
        <p:spPr>
          <a:xfrm>
            <a:off x="621325" y="1774752"/>
            <a:ext cx="2692400" cy="4055650"/>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a:latin typeface="Century Gothic"/>
                <a:ea typeface="Century Gothic"/>
                <a:cs typeface="Century Gothic"/>
                <a:sym typeface="Century Gothic"/>
              </a:rPr>
              <a:t>T</a:t>
            </a:r>
            <a:r>
              <a:rPr lang="en-US" sz="3500" u="sng">
                <a:latin typeface="Century Gothic"/>
                <a:ea typeface="Century Gothic"/>
                <a:cs typeface="Century Gothic"/>
                <a:sym typeface="Century Gothic"/>
              </a:rPr>
              <a:t>aylor Before and After</a:t>
            </a:r>
            <a:r>
              <a:rPr lang="en-US" sz="3500">
                <a:latin typeface="Century Gothic"/>
                <a:ea typeface="Century Gothic"/>
                <a:cs typeface="Century Gothic"/>
                <a:sym typeface="Century Gothic"/>
              </a:rPr>
              <a:t> by Jennie Englund</a:t>
            </a:r>
            <a:endParaRPr sz="3500">
              <a:latin typeface="Century Gothic"/>
              <a:ea typeface="Century Gothic"/>
              <a:cs typeface="Century Gothic"/>
              <a:sym typeface="Century Gothic"/>
            </a:endParaRPr>
          </a:p>
        </p:txBody>
      </p:sp>
      <p:sp>
        <p:nvSpPr>
          <p:cNvPr id="177" name="Google Shape;177;p11"/>
          <p:cNvSpPr txBox="1"/>
          <p:nvPr>
            <p:ph idx="2" type="body"/>
          </p:nvPr>
        </p:nvSpPr>
        <p:spPr>
          <a:xfrm>
            <a:off x="5542392" y="1979377"/>
            <a:ext cx="6366510" cy="33615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Taylor recounts in journal entries two timelines--before and after a tragic accident, the decimation of her social life, being bullied by her former best friend, and the irrevocable change of her home.</a:t>
            </a:r>
            <a:endParaRPr sz="3200">
              <a:latin typeface="Century Gothic"/>
              <a:ea typeface="Century Gothic"/>
              <a:cs typeface="Century Gothic"/>
              <a:sym typeface="Century Gothic"/>
            </a:endParaRPr>
          </a:p>
        </p:txBody>
      </p:sp>
      <p:pic>
        <p:nvPicPr>
          <p:cNvPr id="178" name="Google Shape;178;p11"/>
          <p:cNvPicPr preferRelativeResize="0"/>
          <p:nvPr/>
        </p:nvPicPr>
        <p:blipFill>
          <a:blip r:embed="rId3">
            <a:alphaModFix/>
          </a:blip>
          <a:stretch>
            <a:fillRect/>
          </a:stretch>
        </p:blipFill>
        <p:spPr>
          <a:xfrm>
            <a:off x="777625" y="1755151"/>
            <a:ext cx="2754925" cy="428782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238125" y="242544"/>
            <a:ext cx="117177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The Total Eclipse of Nestor Lopez</a:t>
            </a:r>
            <a:r>
              <a:rPr lang="en-US" sz="3500">
                <a:latin typeface="Century Gothic"/>
                <a:ea typeface="Century Gothic"/>
                <a:cs typeface="Century Gothic"/>
                <a:sym typeface="Century Gothic"/>
              </a:rPr>
              <a:t> by Adrianna Cuevas</a:t>
            </a:r>
            <a:endParaRPr sz="3500">
              <a:latin typeface="Century Gothic"/>
              <a:ea typeface="Century Gothic"/>
              <a:cs typeface="Century Gothic"/>
              <a:sym typeface="Century Gothic"/>
            </a:endParaRPr>
          </a:p>
        </p:txBody>
      </p:sp>
      <p:sp>
        <p:nvSpPr>
          <p:cNvPr id="184" name="Google Shape;184;p12"/>
          <p:cNvSpPr txBox="1"/>
          <p:nvPr>
            <p:ph idx="2" type="body"/>
          </p:nvPr>
        </p:nvSpPr>
        <p:spPr>
          <a:xfrm>
            <a:off x="5479542" y="2776115"/>
            <a:ext cx="6366600" cy="196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A Cuban-American boy must use his ability to communicate with animals to save the inhabitants of his town when they are threatened by a witch that transforms into animals.</a:t>
            </a:r>
            <a:endParaRPr sz="3200">
              <a:latin typeface="Century Gothic"/>
              <a:ea typeface="Century Gothic"/>
              <a:cs typeface="Century Gothic"/>
              <a:sym typeface="Century Gothic"/>
            </a:endParaRPr>
          </a:p>
        </p:txBody>
      </p:sp>
      <p:pic>
        <p:nvPicPr>
          <p:cNvPr id="185" name="Google Shape;185;p12"/>
          <p:cNvPicPr preferRelativeResize="0"/>
          <p:nvPr/>
        </p:nvPicPr>
        <p:blipFill>
          <a:blip r:embed="rId3">
            <a:alphaModFix/>
          </a:blip>
          <a:stretch>
            <a:fillRect/>
          </a:stretch>
        </p:blipFill>
        <p:spPr>
          <a:xfrm>
            <a:off x="1496650" y="1614144"/>
            <a:ext cx="301942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entury Gothic"/>
              <a:buNone/>
            </a:pPr>
            <a:r>
              <a:rPr lang="en-US" sz="3500" u="sng">
                <a:latin typeface="Century Gothic"/>
                <a:ea typeface="Century Gothic"/>
                <a:cs typeface="Century Gothic"/>
                <a:sym typeface="Century Gothic"/>
              </a:rPr>
              <a:t>Tristan</a:t>
            </a:r>
            <a:r>
              <a:rPr lang="en-US" sz="3500" u="sng">
                <a:latin typeface="Century Gothic"/>
                <a:ea typeface="Century Gothic"/>
                <a:cs typeface="Century Gothic"/>
                <a:sym typeface="Century Gothic"/>
              </a:rPr>
              <a:t> Strong Punches a Hole in the Sky</a:t>
            </a:r>
            <a:r>
              <a:rPr lang="en-US" sz="3500">
                <a:latin typeface="Century Gothic"/>
                <a:ea typeface="Century Gothic"/>
                <a:cs typeface="Century Gothic"/>
                <a:sym typeface="Century Gothic"/>
              </a:rPr>
              <a:t> by Kwame Mbalia</a:t>
            </a:r>
            <a:endParaRPr sz="3500">
              <a:latin typeface="Century Gothic"/>
              <a:ea typeface="Century Gothic"/>
              <a:cs typeface="Century Gothic"/>
              <a:sym typeface="Century Gothic"/>
            </a:endParaRPr>
          </a:p>
        </p:txBody>
      </p:sp>
      <p:sp>
        <p:nvSpPr>
          <p:cNvPr id="191" name="Google Shape;191;p13"/>
          <p:cNvSpPr txBox="1"/>
          <p:nvPr>
            <p:ph idx="2" type="body"/>
          </p:nvPr>
        </p:nvSpPr>
        <p:spPr>
          <a:xfrm>
            <a:off x="5458760" y="1902840"/>
            <a:ext cx="6366600" cy="163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500"/>
              <a:buNone/>
            </a:pPr>
            <a:r>
              <a:rPr lang="en-US" sz="3200">
                <a:latin typeface="Roboto"/>
                <a:ea typeface="Roboto"/>
                <a:cs typeface="Roboto"/>
                <a:sym typeface="Roboto"/>
              </a:rPr>
              <a:t>Seventh-grader Tristan Strong tumbles into the MidPass and, with allies John Henry and Brer Rabbit, must entice the god Anansi to come out of hiding and seal the hole Tristan accidentally ripped in the sky. </a:t>
            </a:r>
            <a:endParaRPr sz="3200">
              <a:latin typeface="Century Gothic"/>
              <a:ea typeface="Century Gothic"/>
              <a:cs typeface="Century Gothic"/>
              <a:sym typeface="Century Gothic"/>
            </a:endParaRPr>
          </a:p>
        </p:txBody>
      </p:sp>
      <p:pic>
        <p:nvPicPr>
          <p:cNvPr id="192" name="Google Shape;192;p13"/>
          <p:cNvPicPr preferRelativeResize="0"/>
          <p:nvPr/>
        </p:nvPicPr>
        <p:blipFill>
          <a:blip r:embed="rId3">
            <a:alphaModFix/>
          </a:blip>
          <a:stretch>
            <a:fillRect/>
          </a:stretch>
        </p:blipFill>
        <p:spPr>
          <a:xfrm>
            <a:off x="1434125" y="1902844"/>
            <a:ext cx="28765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4000">
                <a:latin typeface="Century Gothic"/>
                <a:ea typeface="Century Gothic"/>
                <a:cs typeface="Century Gothic"/>
                <a:sym typeface="Century Gothic"/>
              </a:rPr>
              <a:t>We’re Not From Here by Geoff Rodkey</a:t>
            </a:r>
            <a:endParaRPr sz="4000">
              <a:latin typeface="Century Gothic"/>
              <a:ea typeface="Century Gothic"/>
              <a:cs typeface="Century Gothic"/>
              <a:sym typeface="Century Gothic"/>
            </a:endParaRPr>
          </a:p>
        </p:txBody>
      </p:sp>
      <p:sp>
        <p:nvSpPr>
          <p:cNvPr id="198" name="Google Shape;198;p14"/>
          <p:cNvSpPr txBox="1"/>
          <p:nvPr>
            <p:ph idx="2" type="body"/>
          </p:nvPr>
        </p:nvSpPr>
        <p:spPr>
          <a:xfrm>
            <a:off x="5467350" y="2010372"/>
            <a:ext cx="6366510" cy="37685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After a year on Mars, Lan and Lan's family migrate to the planet Choom, but the inhabitants of Choom don't like humans. It's up to Lan's family to change the minds of Choom's inhabitants if humans hope to survive.</a:t>
            </a:r>
            <a:endParaRPr sz="3200">
              <a:latin typeface="Century Gothic"/>
              <a:ea typeface="Century Gothic"/>
              <a:cs typeface="Century Gothic"/>
              <a:sym typeface="Century Gothic"/>
            </a:endParaRPr>
          </a:p>
        </p:txBody>
      </p:sp>
      <p:pic>
        <p:nvPicPr>
          <p:cNvPr id="199" name="Google Shape;199;p14"/>
          <p:cNvPicPr preferRelativeResize="0"/>
          <p:nvPr/>
        </p:nvPicPr>
        <p:blipFill>
          <a:blip r:embed="rId3">
            <a:alphaModFix/>
          </a:blip>
          <a:stretch>
            <a:fillRect/>
          </a:stretch>
        </p:blipFill>
        <p:spPr>
          <a:xfrm>
            <a:off x="777625" y="1614151"/>
            <a:ext cx="3005025" cy="45358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When the Ground is Hard</a:t>
            </a:r>
            <a:r>
              <a:rPr lang="en-US" sz="3500">
                <a:latin typeface="Century Gothic"/>
                <a:ea typeface="Century Gothic"/>
                <a:cs typeface="Century Gothic"/>
                <a:sym typeface="Century Gothic"/>
              </a:rPr>
              <a:t> by Malia Nunn</a:t>
            </a:r>
            <a:endParaRPr sz="3500">
              <a:latin typeface="Century Gothic"/>
              <a:ea typeface="Century Gothic"/>
              <a:cs typeface="Century Gothic"/>
              <a:sym typeface="Century Gothic"/>
            </a:endParaRPr>
          </a:p>
        </p:txBody>
      </p:sp>
      <p:sp>
        <p:nvSpPr>
          <p:cNvPr id="205" name="Google Shape;205;p15"/>
          <p:cNvSpPr txBox="1"/>
          <p:nvPr>
            <p:ph idx="2" type="body"/>
          </p:nvPr>
        </p:nvSpPr>
        <p:spPr>
          <a:xfrm>
            <a:off x="5460561" y="2630179"/>
            <a:ext cx="6366510" cy="24184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500"/>
              <a:buNone/>
            </a:pPr>
            <a:r>
              <a:rPr lang="en-US" sz="3200">
                <a:latin typeface="Roboto"/>
                <a:ea typeface="Roboto"/>
                <a:cs typeface="Roboto"/>
                <a:sym typeface="Roboto"/>
              </a:rPr>
              <a:t>At Swaziland's Keziah Christian Academy, where the wealth and color of one's father determines one's station, once-popular Adele bonds with poor Lottie over a book and a series of disasters.</a:t>
            </a:r>
            <a:endParaRPr sz="3200">
              <a:latin typeface="Century Gothic"/>
              <a:ea typeface="Century Gothic"/>
              <a:cs typeface="Century Gothic"/>
              <a:sym typeface="Century Gothic"/>
            </a:endParaRPr>
          </a:p>
        </p:txBody>
      </p:sp>
      <p:pic>
        <p:nvPicPr>
          <p:cNvPr id="206" name="Google Shape;206;p15"/>
          <p:cNvPicPr preferRelativeResize="0"/>
          <p:nvPr/>
        </p:nvPicPr>
        <p:blipFill>
          <a:blip r:embed="rId3">
            <a:alphaModFix/>
          </a:blip>
          <a:stretch>
            <a:fillRect/>
          </a:stretch>
        </p:blipFill>
        <p:spPr>
          <a:xfrm>
            <a:off x="1027700" y="1781177"/>
            <a:ext cx="2754950" cy="4162500"/>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While I Was Away</a:t>
            </a:r>
            <a:r>
              <a:rPr lang="en-US" sz="3500">
                <a:latin typeface="Century Gothic"/>
                <a:ea typeface="Century Gothic"/>
                <a:cs typeface="Century Gothic"/>
                <a:sym typeface="Century Gothic"/>
              </a:rPr>
              <a:t> by Waka T. Brown</a:t>
            </a:r>
            <a:endParaRPr sz="3500">
              <a:latin typeface="Century Gothic"/>
              <a:ea typeface="Century Gothic"/>
              <a:cs typeface="Century Gothic"/>
              <a:sym typeface="Century Gothic"/>
            </a:endParaRPr>
          </a:p>
        </p:txBody>
      </p:sp>
      <p:sp>
        <p:nvSpPr>
          <p:cNvPr id="212" name="Google Shape;212;p16"/>
          <p:cNvSpPr txBox="1"/>
          <p:nvPr>
            <p:ph idx="2" type="body"/>
          </p:nvPr>
        </p:nvSpPr>
        <p:spPr>
          <a:xfrm>
            <a:off x="5464864" y="2174416"/>
            <a:ext cx="6366510" cy="33299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When Waka's mother suspects her twelve-year-old daughter can't understand basic Japanese, she makes a drastic decision to ship Waka to Tokyo to live with her strict grandmother to reconnect with the culture and master the language.</a:t>
            </a:r>
            <a:endParaRPr sz="3200">
              <a:latin typeface="Century Gothic"/>
              <a:ea typeface="Century Gothic"/>
              <a:cs typeface="Century Gothic"/>
              <a:sym typeface="Century Gothic"/>
            </a:endParaRPr>
          </a:p>
        </p:txBody>
      </p:sp>
      <p:pic>
        <p:nvPicPr>
          <p:cNvPr id="213" name="Google Shape;213;p16"/>
          <p:cNvPicPr preferRelativeResize="0"/>
          <p:nvPr/>
        </p:nvPicPr>
        <p:blipFill>
          <a:blip r:embed="rId3">
            <a:alphaModFix/>
          </a:blip>
          <a:stretch>
            <a:fillRect/>
          </a:stretch>
        </p:blipFill>
        <p:spPr>
          <a:xfrm>
            <a:off x="933925" y="1797817"/>
            <a:ext cx="2973775" cy="4386300"/>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The Barren Grounds</a:t>
            </a:r>
            <a:r>
              <a:rPr lang="en-US" sz="3500">
                <a:latin typeface="Century Gothic"/>
                <a:ea typeface="Century Gothic"/>
                <a:cs typeface="Century Gothic"/>
                <a:sym typeface="Century Gothic"/>
              </a:rPr>
              <a:t> by David A. Robertson</a:t>
            </a:r>
            <a:endParaRPr sz="3500">
              <a:latin typeface="Century Gothic"/>
              <a:ea typeface="Century Gothic"/>
              <a:cs typeface="Century Gothic"/>
              <a:sym typeface="Century Gothic"/>
            </a:endParaRPr>
          </a:p>
        </p:txBody>
      </p:sp>
      <p:sp>
        <p:nvSpPr>
          <p:cNvPr id="114" name="Google Shape;114;p2"/>
          <p:cNvSpPr txBox="1"/>
          <p:nvPr>
            <p:ph idx="2" type="body"/>
          </p:nvPr>
        </p:nvSpPr>
        <p:spPr>
          <a:xfrm>
            <a:off x="5503926" y="1974281"/>
            <a:ext cx="6366510" cy="37302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Morgan and Eli are Indigenous children who've been brought together in a foster home in Winnipeg, Manitoba. After entering a portal to another reality, they find ways to connect with their culture and each other. </a:t>
            </a:r>
            <a:endParaRPr sz="3200">
              <a:latin typeface="Century Gothic"/>
              <a:ea typeface="Century Gothic"/>
              <a:cs typeface="Century Gothic"/>
              <a:sym typeface="Century Gothic"/>
            </a:endParaRPr>
          </a:p>
        </p:txBody>
      </p:sp>
      <p:pic>
        <p:nvPicPr>
          <p:cNvPr id="115" name="Google Shape;115;p2"/>
          <p:cNvPicPr preferRelativeResize="0"/>
          <p:nvPr/>
        </p:nvPicPr>
        <p:blipFill>
          <a:blip r:embed="rId3">
            <a:alphaModFix/>
          </a:blip>
          <a:stretch>
            <a:fillRect/>
          </a:stretch>
        </p:blipFill>
        <p:spPr>
          <a:xfrm>
            <a:off x="1246550" y="1577194"/>
            <a:ext cx="29908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type="title"/>
          </p:nvPr>
        </p:nvSpPr>
        <p:spPr>
          <a:xfrm>
            <a:off x="687750" y="242550"/>
            <a:ext cx="112680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000"/>
              <a:buFont typeface="Century Gothic"/>
              <a:buNone/>
            </a:pPr>
            <a:r>
              <a:rPr lang="en-US" sz="3500" u="sng">
                <a:latin typeface="Century Gothic"/>
                <a:ea typeface="Century Gothic"/>
                <a:cs typeface="Century Gothic"/>
                <a:sym typeface="Century Gothic"/>
              </a:rPr>
              <a:t>Blended</a:t>
            </a:r>
            <a:r>
              <a:rPr lang="en-US" sz="3500">
                <a:latin typeface="Century Gothic"/>
                <a:ea typeface="Century Gothic"/>
                <a:cs typeface="Century Gothic"/>
                <a:sym typeface="Century Gothic"/>
              </a:rPr>
              <a:t> by Sharon M. Draper</a:t>
            </a:r>
            <a:endParaRPr sz="3500">
              <a:latin typeface="Century Gothic"/>
              <a:ea typeface="Century Gothic"/>
              <a:cs typeface="Century Gothic"/>
              <a:sym typeface="Century Gothic"/>
            </a:endParaRPr>
          </a:p>
        </p:txBody>
      </p:sp>
      <p:sp>
        <p:nvSpPr>
          <p:cNvPr id="121" name="Google Shape;121;p3"/>
          <p:cNvSpPr txBox="1"/>
          <p:nvPr>
            <p:ph idx="2" type="body"/>
          </p:nvPr>
        </p:nvSpPr>
        <p:spPr>
          <a:xfrm>
            <a:off x="5455158" y="1904849"/>
            <a:ext cx="6366600" cy="249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Eleven-year-old Isabella feels like a push-me-pull-me toy after her parents' divorce. People's comments about her mixed race leave Isabella unsure about her identity. If she is only seen as half of this and half of that, how can she ever feel whole?</a:t>
            </a:r>
            <a:endParaRPr sz="3200">
              <a:latin typeface="Century Gothic"/>
              <a:ea typeface="Century Gothic"/>
              <a:cs typeface="Century Gothic"/>
              <a:sym typeface="Century Gothic"/>
            </a:endParaRPr>
          </a:p>
        </p:txBody>
      </p:sp>
      <p:pic>
        <p:nvPicPr>
          <p:cNvPr id="122" name="Google Shape;122;p3"/>
          <p:cNvPicPr preferRelativeResize="0"/>
          <p:nvPr/>
        </p:nvPicPr>
        <p:blipFill>
          <a:blip r:embed="rId3">
            <a:alphaModFix/>
          </a:blip>
          <a:stretch>
            <a:fillRect/>
          </a:stretch>
        </p:blipFill>
        <p:spPr>
          <a:xfrm>
            <a:off x="1465375" y="1614150"/>
            <a:ext cx="29146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500" u="sng">
                <a:latin typeface="Century Gothic"/>
                <a:ea typeface="Century Gothic"/>
                <a:cs typeface="Century Gothic"/>
                <a:sym typeface="Century Gothic"/>
              </a:rPr>
              <a:t>Brown Girl Dreaming</a:t>
            </a:r>
            <a:r>
              <a:rPr lang="en-US" sz="3500">
                <a:latin typeface="Century Gothic"/>
                <a:ea typeface="Century Gothic"/>
                <a:cs typeface="Century Gothic"/>
                <a:sym typeface="Century Gothic"/>
              </a:rPr>
              <a:t> by Jacqueline Woodson</a:t>
            </a:r>
            <a:endParaRPr sz="3500">
              <a:latin typeface="Century Gothic"/>
              <a:ea typeface="Century Gothic"/>
              <a:cs typeface="Century Gothic"/>
              <a:sym typeface="Century Gothic"/>
            </a:endParaRPr>
          </a:p>
        </p:txBody>
      </p:sp>
      <p:sp>
        <p:nvSpPr>
          <p:cNvPr id="128" name="Google Shape;128;p4"/>
          <p:cNvSpPr txBox="1"/>
          <p:nvPr>
            <p:ph idx="2" type="body"/>
          </p:nvPr>
        </p:nvSpPr>
        <p:spPr>
          <a:xfrm>
            <a:off x="5470952" y="1940087"/>
            <a:ext cx="6366600" cy="24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Raised in South Carolina and New York, author Jacqueline Woodson always felt halfway home in each place. Through vivid free verse, she shares what it was like to grow up as an African American in the 1960s and 1970s.</a:t>
            </a:r>
            <a:endParaRPr sz="3200">
              <a:latin typeface="Century Gothic"/>
              <a:ea typeface="Century Gothic"/>
              <a:cs typeface="Century Gothic"/>
              <a:sym typeface="Century Gothic"/>
            </a:endParaRPr>
          </a:p>
        </p:txBody>
      </p:sp>
      <p:pic>
        <p:nvPicPr>
          <p:cNvPr id="129" name="Google Shape;129;p4"/>
          <p:cNvPicPr preferRelativeResize="0"/>
          <p:nvPr/>
        </p:nvPicPr>
        <p:blipFill>
          <a:blip r:embed="rId3">
            <a:alphaModFix/>
          </a:blip>
          <a:stretch>
            <a:fillRect/>
          </a:stretch>
        </p:blipFill>
        <p:spPr>
          <a:xfrm>
            <a:off x="1465375" y="1985394"/>
            <a:ext cx="2857500" cy="4286250"/>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2400"/>
              <a:buFont typeface="Century Gothic"/>
              <a:buNone/>
            </a:pPr>
            <a:r>
              <a:rPr lang="en-US" sz="3500" u="sng">
                <a:latin typeface="Century Gothic"/>
                <a:ea typeface="Century Gothic"/>
                <a:cs typeface="Century Gothic"/>
                <a:sym typeface="Century Gothic"/>
              </a:rPr>
              <a:t>Ghost Squad</a:t>
            </a:r>
            <a:r>
              <a:rPr lang="en-US" sz="3500">
                <a:latin typeface="Century Gothic"/>
                <a:ea typeface="Century Gothic"/>
                <a:cs typeface="Century Gothic"/>
                <a:sym typeface="Century Gothic"/>
              </a:rPr>
              <a:t> by Claribel A. Ortega</a:t>
            </a:r>
            <a:endParaRPr sz="3500">
              <a:latin typeface="Century Gothic"/>
              <a:ea typeface="Century Gothic"/>
              <a:cs typeface="Century Gothic"/>
              <a:sym typeface="Century Gothic"/>
            </a:endParaRPr>
          </a:p>
        </p:txBody>
      </p:sp>
      <p:sp>
        <p:nvSpPr>
          <p:cNvPr id="135" name="Google Shape;135;p5"/>
          <p:cNvSpPr txBox="1"/>
          <p:nvPr>
            <p:ph idx="2" type="body"/>
          </p:nvPr>
        </p:nvSpPr>
        <p:spPr>
          <a:xfrm>
            <a:off x="5437978" y="2205534"/>
            <a:ext cx="6366510" cy="33727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Shortly before Halloween, Lucely and her best friend, Syd, cast a spell that accidentally awakens malicious spirits, wreaking havoc throughout St. Augustine.</a:t>
            </a:r>
            <a:endParaRPr sz="5300">
              <a:latin typeface="Century Gothic"/>
              <a:ea typeface="Century Gothic"/>
              <a:cs typeface="Century Gothic"/>
              <a:sym typeface="Century Gothic"/>
            </a:endParaRPr>
          </a:p>
        </p:txBody>
      </p:sp>
      <p:pic>
        <p:nvPicPr>
          <p:cNvPr id="136" name="Google Shape;136;p5"/>
          <p:cNvPicPr preferRelativeResize="0"/>
          <p:nvPr/>
        </p:nvPicPr>
        <p:blipFill>
          <a:blip r:embed="rId3">
            <a:alphaModFix/>
          </a:blip>
          <a:stretch>
            <a:fillRect/>
          </a:stretch>
        </p:blipFill>
        <p:spPr>
          <a:xfrm>
            <a:off x="1402850" y="1629694"/>
            <a:ext cx="2981325"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238125" y="242544"/>
            <a:ext cx="117177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500" u="sng">
                <a:latin typeface="Century Gothic"/>
                <a:ea typeface="Century Gothic"/>
                <a:cs typeface="Century Gothic"/>
                <a:sym typeface="Century Gothic"/>
              </a:rPr>
              <a:t>The Girl from the Sea</a:t>
            </a:r>
            <a:r>
              <a:rPr lang="en-US" sz="3500">
                <a:latin typeface="Century Gothic"/>
                <a:ea typeface="Century Gothic"/>
                <a:cs typeface="Century Gothic"/>
                <a:sym typeface="Century Gothic"/>
              </a:rPr>
              <a:t> by Molly Knox Ostertag</a:t>
            </a:r>
            <a:endParaRPr sz="3500">
              <a:latin typeface="Century Gothic"/>
              <a:ea typeface="Century Gothic"/>
              <a:cs typeface="Century Gothic"/>
              <a:sym typeface="Century Gothic"/>
            </a:endParaRPr>
          </a:p>
        </p:txBody>
      </p:sp>
      <p:sp>
        <p:nvSpPr>
          <p:cNvPr id="142" name="Google Shape;142;p6"/>
          <p:cNvSpPr txBox="1"/>
          <p:nvPr>
            <p:ph idx="2" type="body"/>
          </p:nvPr>
        </p:nvSpPr>
        <p:spPr>
          <a:xfrm>
            <a:off x="5491734" y="2002805"/>
            <a:ext cx="6366600" cy="287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When fifteen-year-old Morgan falls into the sea, she is saved from drowning by a mysterious girl named Keltie. As the two become friends, they learn they both have secrets. </a:t>
            </a:r>
            <a:endParaRPr sz="3200">
              <a:latin typeface="Century Gothic"/>
              <a:ea typeface="Century Gothic"/>
              <a:cs typeface="Century Gothic"/>
              <a:sym typeface="Century Gothic"/>
            </a:endParaRPr>
          </a:p>
        </p:txBody>
      </p:sp>
      <p:pic>
        <p:nvPicPr>
          <p:cNvPr id="143" name="Google Shape;143;p6"/>
          <p:cNvPicPr preferRelativeResize="0"/>
          <p:nvPr/>
        </p:nvPicPr>
        <p:blipFill>
          <a:blip r:embed="rId3">
            <a:alphaModFix/>
          </a:blip>
          <a:stretch>
            <a:fillRect/>
          </a:stretch>
        </p:blipFill>
        <p:spPr>
          <a:xfrm>
            <a:off x="933950" y="1614149"/>
            <a:ext cx="3224250" cy="4513100"/>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500"/>
              <a:buFont typeface="Century Gothic"/>
              <a:buNone/>
            </a:pPr>
            <a:r>
              <a:rPr lang="en-US" sz="3500" u="sng">
                <a:latin typeface="Century Gothic"/>
                <a:ea typeface="Century Gothic"/>
                <a:cs typeface="Century Gothic"/>
                <a:sym typeface="Century Gothic"/>
              </a:rPr>
              <a:t>Girl in the Blue Coat </a:t>
            </a:r>
            <a:r>
              <a:rPr lang="en-US" sz="3500">
                <a:latin typeface="Century Gothic"/>
                <a:ea typeface="Century Gothic"/>
                <a:cs typeface="Century Gothic"/>
                <a:sym typeface="Century Gothic"/>
              </a:rPr>
              <a:t>by Monica Hesse</a:t>
            </a:r>
            <a:endParaRPr sz="3500">
              <a:latin typeface="Century Gothic"/>
              <a:ea typeface="Century Gothic"/>
              <a:cs typeface="Century Gothic"/>
              <a:sym typeface="Century Gothic"/>
            </a:endParaRPr>
          </a:p>
        </p:txBody>
      </p:sp>
      <p:sp>
        <p:nvSpPr>
          <p:cNvPr id="149" name="Google Shape;149;p7"/>
          <p:cNvSpPr txBox="1"/>
          <p:nvPr>
            <p:ph idx="2" type="body"/>
          </p:nvPr>
        </p:nvSpPr>
        <p:spPr>
          <a:xfrm>
            <a:off x="5485645" y="2094111"/>
            <a:ext cx="6366510" cy="25194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In 1943 Nazi-occupied Amsterdam, teenage Hanneke, a "finder'" of black market goods, is tasked with finding a Jewish girl who a customer had been hiding and has seemingly vanished into thin air</a:t>
            </a:r>
            <a:endParaRPr sz="3200">
              <a:latin typeface="Century Gothic"/>
              <a:ea typeface="Century Gothic"/>
              <a:cs typeface="Century Gothic"/>
              <a:sym typeface="Century Gothic"/>
            </a:endParaRPr>
          </a:p>
        </p:txBody>
      </p:sp>
      <p:pic>
        <p:nvPicPr>
          <p:cNvPr id="150" name="Google Shape;150;p7"/>
          <p:cNvPicPr preferRelativeResize="0"/>
          <p:nvPr/>
        </p:nvPicPr>
        <p:blipFill>
          <a:blip r:embed="rId3">
            <a:alphaModFix/>
          </a:blip>
          <a:stretch>
            <a:fillRect/>
          </a:stretch>
        </p:blipFill>
        <p:spPr>
          <a:xfrm>
            <a:off x="1121500" y="1614144"/>
            <a:ext cx="300990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238125" y="242544"/>
            <a:ext cx="117177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500" u="sng">
                <a:latin typeface="Century Gothic"/>
                <a:ea typeface="Century Gothic"/>
                <a:cs typeface="Century Gothic"/>
                <a:sym typeface="Century Gothic"/>
              </a:rPr>
              <a:t>In the After </a:t>
            </a:r>
            <a:r>
              <a:rPr lang="en-US" sz="3500">
                <a:latin typeface="Century Gothic"/>
                <a:ea typeface="Century Gothic"/>
                <a:cs typeface="Century Gothic"/>
                <a:sym typeface="Century Gothic"/>
              </a:rPr>
              <a:t>by Demitria Lunetta</a:t>
            </a:r>
            <a:endParaRPr sz="3500">
              <a:latin typeface="Century Gothic"/>
              <a:ea typeface="Century Gothic"/>
              <a:cs typeface="Century Gothic"/>
              <a:sym typeface="Century Gothic"/>
            </a:endParaRPr>
          </a:p>
        </p:txBody>
      </p:sp>
      <p:sp>
        <p:nvSpPr>
          <p:cNvPr id="156" name="Google Shape;156;p8"/>
          <p:cNvSpPr txBox="1"/>
          <p:nvPr>
            <p:ph idx="2" type="body"/>
          </p:nvPr>
        </p:nvSpPr>
        <p:spPr>
          <a:xfrm>
            <a:off x="5475940" y="1228353"/>
            <a:ext cx="6366600" cy="2921100"/>
          </a:xfrm>
          <a:prstGeom prst="rect">
            <a:avLst/>
          </a:prstGeom>
          <a:noFill/>
          <a:ln>
            <a:noFill/>
          </a:ln>
        </p:spPr>
        <p:txBody>
          <a:bodyPr anchorCtr="0" anchor="t" bIns="45700" lIns="91425" spcFirstLastPara="1" rIns="91425" wrap="square" tIns="45700">
            <a:noAutofit/>
          </a:bodyPr>
          <a:lstStyle/>
          <a:p>
            <a:pPr indent="0" lvl="0" marL="0" rtl="0" algn="l">
              <a:lnSpc>
                <a:spcPct val="141666"/>
              </a:lnSpc>
              <a:spcBef>
                <a:spcPts val="200"/>
              </a:spcBef>
              <a:spcAft>
                <a:spcPts val="0"/>
              </a:spcAft>
              <a:buNone/>
            </a:pPr>
            <a:r>
              <a:t/>
            </a:r>
            <a:endParaRPr b="1" sz="900">
              <a:solidFill>
                <a:srgbClr val="000000"/>
              </a:solidFill>
              <a:latin typeface="Roboto"/>
              <a:ea typeface="Roboto"/>
              <a:cs typeface="Roboto"/>
              <a:sym typeface="Roboto"/>
            </a:endParaRPr>
          </a:p>
          <a:p>
            <a:pPr indent="0" lvl="0" marL="0" rtl="0" algn="l">
              <a:lnSpc>
                <a:spcPct val="100000"/>
              </a:lnSpc>
              <a:spcBef>
                <a:spcPts val="1000"/>
              </a:spcBef>
              <a:spcAft>
                <a:spcPts val="1000"/>
              </a:spcAft>
              <a:buNone/>
            </a:pPr>
            <a:r>
              <a:rPr lang="en-US" sz="3200">
                <a:solidFill>
                  <a:srgbClr val="000000"/>
                </a:solidFill>
                <a:latin typeface="Roboto"/>
                <a:ea typeface="Roboto"/>
                <a:cs typeface="Roboto"/>
                <a:sym typeface="Roboto"/>
              </a:rPr>
              <a:t>In a post-apocalyptic world in which nothing is as it seems, sixteen-year-old Amy and Baby, a child she found while scavenging, struggle to survive while vicious, predatory creatures roam Earth. </a:t>
            </a:r>
            <a:endParaRPr sz="3000">
              <a:latin typeface="Century Gothic"/>
              <a:ea typeface="Century Gothic"/>
              <a:cs typeface="Century Gothic"/>
              <a:sym typeface="Century Gothic"/>
            </a:endParaRPr>
          </a:p>
        </p:txBody>
      </p:sp>
      <p:pic>
        <p:nvPicPr>
          <p:cNvPr id="157" name="Google Shape;157;p8"/>
          <p:cNvPicPr preferRelativeResize="0"/>
          <p:nvPr/>
        </p:nvPicPr>
        <p:blipFill>
          <a:blip r:embed="rId3">
            <a:alphaModFix/>
          </a:blip>
          <a:stretch>
            <a:fillRect/>
          </a:stretch>
        </p:blipFill>
        <p:spPr>
          <a:xfrm>
            <a:off x="1340325" y="1614144"/>
            <a:ext cx="29908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238125" y="242544"/>
            <a:ext cx="1171765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sz="3600">
                <a:latin typeface="Century Gothic"/>
                <a:ea typeface="Century Gothic"/>
                <a:cs typeface="Century Gothic"/>
                <a:sym typeface="Century Gothic"/>
              </a:rPr>
              <a:t>Me and Sam-Sam Handle the Apocalypse by Susan Vaught</a:t>
            </a:r>
            <a:endParaRPr sz="3600">
              <a:latin typeface="Century Gothic"/>
              <a:ea typeface="Century Gothic"/>
              <a:cs typeface="Century Gothic"/>
              <a:sym typeface="Century Gothic"/>
            </a:endParaRPr>
          </a:p>
        </p:txBody>
      </p:sp>
      <p:sp>
        <p:nvSpPr>
          <p:cNvPr id="163" name="Google Shape;163;p9"/>
          <p:cNvSpPr txBox="1"/>
          <p:nvPr>
            <p:ph idx="2" type="body"/>
          </p:nvPr>
        </p:nvSpPr>
        <p:spPr>
          <a:xfrm>
            <a:off x="5565896" y="2222483"/>
            <a:ext cx="6366510" cy="33199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sz="3200">
                <a:latin typeface="Roboto"/>
                <a:ea typeface="Roboto"/>
                <a:cs typeface="Roboto"/>
                <a:sym typeface="Roboto"/>
              </a:rPr>
              <a:t>Jesse is on the case when money goes missing from the library and her dad looks like the number one suspect.</a:t>
            </a:r>
            <a:endParaRPr sz="3200">
              <a:latin typeface="Century Gothic"/>
              <a:ea typeface="Century Gothic"/>
              <a:cs typeface="Century Gothic"/>
              <a:sym typeface="Century Gothic"/>
            </a:endParaRPr>
          </a:p>
        </p:txBody>
      </p:sp>
      <p:pic>
        <p:nvPicPr>
          <p:cNvPr id="164" name="Google Shape;164;p9"/>
          <p:cNvPicPr preferRelativeResize="0"/>
          <p:nvPr/>
        </p:nvPicPr>
        <p:blipFill>
          <a:blip r:embed="rId3">
            <a:alphaModFix/>
          </a:blip>
          <a:stretch>
            <a:fillRect/>
          </a:stretch>
        </p:blipFill>
        <p:spPr>
          <a:xfrm>
            <a:off x="1371600" y="1620294"/>
            <a:ext cx="2990850" cy="4524375"/>
          </a:xfrm>
          <a:prstGeom prst="rect">
            <a:avLst/>
          </a:prstGeom>
          <a:noFill/>
          <a:ln>
            <a:noFill/>
          </a:ln>
        </p:spPr>
      </p:pic>
    </p:spTree>
  </p:cSld>
  <p:clrMapOvr>
    <a:masterClrMapping/>
  </p:clrMapOvr>
  <mc:AlternateContent>
    <mc:Choice Requires="p14">
      <p:transition advClick="0" advTm="20000" p14:dur="4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avon">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2019-03-26T01:11:34Z</dcterms:created>
  <dc:creator>Windows User</dc:creator>
</cp:coreProperties>
</file>