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61" r:id="rId2"/>
    <p:sldId id="264" r:id="rId3"/>
    <p:sldId id="265" r:id="rId4"/>
    <p:sldId id="269" r:id="rId5"/>
    <p:sldId id="260" r:id="rId6"/>
    <p:sldId id="267" r:id="rId7"/>
    <p:sldId id="275" r:id="rId8"/>
    <p:sldId id="263" r:id="rId9"/>
    <p:sldId id="262" r:id="rId10"/>
    <p:sldId id="259" r:id="rId11"/>
    <p:sldId id="268" r:id="rId12"/>
    <p:sldId id="266" r:id="rId13"/>
    <p:sldId id="257" r:id="rId14"/>
    <p:sldId id="270" r:id="rId15"/>
    <p:sldId id="271"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2" d="100"/>
          <a:sy n="92" d="100"/>
        </p:scale>
        <p:origin x="-40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28D35B2-C31E-464A-AD45-A06903E94CCF}" type="datetimeFigureOut">
              <a:rPr lang="en-US" smtClean="0"/>
              <a:t>5/27/2021</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C675124A-D500-4CEF-B121-681AF1B10A2F}" type="slidenum">
              <a:rPr lang="en-US" smtClean="0"/>
              <a:t>‹#›</a:t>
            </a:fld>
            <a:endParaRPr lang="en-US"/>
          </a:p>
        </p:txBody>
      </p:sp>
    </p:spTree>
    <p:extLst>
      <p:ext uri="{BB962C8B-B14F-4D97-AF65-F5344CB8AC3E}">
        <p14:creationId xmlns:p14="http://schemas.microsoft.com/office/powerpoint/2010/main" val="977593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8D35B2-C31E-464A-AD45-A06903E94CC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5124A-D500-4CEF-B121-681AF1B10A2F}" type="slidenum">
              <a:rPr lang="en-US" smtClean="0"/>
              <a:t>‹#›</a:t>
            </a:fld>
            <a:endParaRPr lang="en-US"/>
          </a:p>
        </p:txBody>
      </p:sp>
    </p:spTree>
    <p:extLst>
      <p:ext uri="{BB962C8B-B14F-4D97-AF65-F5344CB8AC3E}">
        <p14:creationId xmlns:p14="http://schemas.microsoft.com/office/powerpoint/2010/main" val="3970744991"/>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8D35B2-C31E-464A-AD45-A06903E94CC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5124A-D500-4CEF-B121-681AF1B10A2F}" type="slidenum">
              <a:rPr lang="en-US" smtClean="0"/>
              <a:t>‹#›</a:t>
            </a:fld>
            <a:endParaRPr lang="en-US"/>
          </a:p>
        </p:txBody>
      </p:sp>
    </p:spTree>
    <p:extLst>
      <p:ext uri="{BB962C8B-B14F-4D97-AF65-F5344CB8AC3E}">
        <p14:creationId xmlns:p14="http://schemas.microsoft.com/office/powerpoint/2010/main" val="2240204370"/>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8D35B2-C31E-464A-AD45-A06903E94CCF}"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5124A-D500-4CEF-B121-681AF1B10A2F}" type="slidenum">
              <a:rPr lang="en-US" smtClean="0"/>
              <a:t>‹#›</a:t>
            </a:fld>
            <a:endParaRPr lang="en-US"/>
          </a:p>
        </p:txBody>
      </p:sp>
    </p:spTree>
    <p:extLst>
      <p:ext uri="{BB962C8B-B14F-4D97-AF65-F5344CB8AC3E}">
        <p14:creationId xmlns:p14="http://schemas.microsoft.com/office/powerpoint/2010/main" val="423647418"/>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D28D35B2-C31E-464A-AD45-A06903E94CCF}" type="datetimeFigureOut">
              <a:rPr lang="en-US" smtClean="0"/>
              <a:t>5/27/2021</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C675124A-D500-4CEF-B121-681AF1B10A2F}" type="slidenum">
              <a:rPr lang="en-US" smtClean="0"/>
              <a:t>‹#›</a:t>
            </a:fld>
            <a:endParaRPr lang="en-US"/>
          </a:p>
        </p:txBody>
      </p:sp>
    </p:spTree>
    <p:extLst>
      <p:ext uri="{BB962C8B-B14F-4D97-AF65-F5344CB8AC3E}">
        <p14:creationId xmlns:p14="http://schemas.microsoft.com/office/powerpoint/2010/main" val="3371351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8D35B2-C31E-464A-AD45-A06903E94CCF}"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5124A-D500-4CEF-B121-681AF1B10A2F}" type="slidenum">
              <a:rPr lang="en-US" smtClean="0"/>
              <a:t>‹#›</a:t>
            </a:fld>
            <a:endParaRPr lang="en-US"/>
          </a:p>
        </p:txBody>
      </p:sp>
    </p:spTree>
    <p:extLst>
      <p:ext uri="{BB962C8B-B14F-4D97-AF65-F5344CB8AC3E}">
        <p14:creationId xmlns:p14="http://schemas.microsoft.com/office/powerpoint/2010/main" val="3464803107"/>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8D35B2-C31E-464A-AD45-A06903E94CCF}"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5124A-D500-4CEF-B121-681AF1B10A2F}" type="slidenum">
              <a:rPr lang="en-US" smtClean="0"/>
              <a:t>‹#›</a:t>
            </a:fld>
            <a:endParaRPr lang="en-US"/>
          </a:p>
        </p:txBody>
      </p:sp>
    </p:spTree>
    <p:extLst>
      <p:ext uri="{BB962C8B-B14F-4D97-AF65-F5344CB8AC3E}">
        <p14:creationId xmlns:p14="http://schemas.microsoft.com/office/powerpoint/2010/main" val="1727087600"/>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8D35B2-C31E-464A-AD45-A06903E94CCF}"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75124A-D500-4CEF-B121-681AF1B10A2F}" type="slidenum">
              <a:rPr lang="en-US" smtClean="0"/>
              <a:t>‹#›</a:t>
            </a:fld>
            <a:endParaRPr lang="en-US"/>
          </a:p>
        </p:txBody>
      </p:sp>
    </p:spTree>
    <p:extLst>
      <p:ext uri="{BB962C8B-B14F-4D97-AF65-F5344CB8AC3E}">
        <p14:creationId xmlns:p14="http://schemas.microsoft.com/office/powerpoint/2010/main" val="3359648987"/>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D35B2-C31E-464A-AD45-A06903E94CCF}"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75124A-D500-4CEF-B121-681AF1B10A2F}" type="slidenum">
              <a:rPr lang="en-US" smtClean="0"/>
              <a:t>‹#›</a:t>
            </a:fld>
            <a:endParaRPr lang="en-US"/>
          </a:p>
        </p:txBody>
      </p:sp>
    </p:spTree>
    <p:extLst>
      <p:ext uri="{BB962C8B-B14F-4D97-AF65-F5344CB8AC3E}">
        <p14:creationId xmlns:p14="http://schemas.microsoft.com/office/powerpoint/2010/main" val="222671485"/>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D28D35B2-C31E-464A-AD45-A06903E94CCF}" type="datetimeFigureOut">
              <a:rPr lang="en-US" smtClean="0"/>
              <a:t>5/27/2021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C675124A-D500-4CEF-B121-681AF1B10A2F}"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9145514"/>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D28D35B2-C31E-464A-AD45-A06903E94CCF}" type="datetimeFigureOut">
              <a:rPr lang="en-US" smtClean="0"/>
              <a:t>5/27/2021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C675124A-D500-4CEF-B121-681AF1B10A2F}"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6899491"/>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28D35B2-C31E-464A-AD45-A06903E94CCF}" type="datetimeFigureOut">
              <a:rPr lang="en-US" smtClean="0"/>
              <a:t>5/27/2021</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675124A-D500-4CEF-B121-681AF1B10A2F}" type="slidenum">
              <a:rPr lang="en-US" smtClean="0"/>
              <a:t>‹#›</a:t>
            </a:fld>
            <a:endParaRPr lang="en-US"/>
          </a:p>
        </p:txBody>
      </p:sp>
    </p:spTree>
    <p:extLst>
      <p:ext uri="{BB962C8B-B14F-4D97-AF65-F5344CB8AC3E}">
        <p14:creationId xmlns:p14="http://schemas.microsoft.com/office/powerpoint/2010/main" val="22293612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5318" y="1760219"/>
            <a:ext cx="3322418" cy="4210059"/>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3500" dirty="0">
                <a:latin typeface="Century Gothic" panose="020B0502020202020204" pitchFamily="34" charset="0"/>
              </a:rPr>
              <a:t>Lowriders in Space by Cathy Camper &amp; </a:t>
            </a:r>
            <a:r>
              <a:rPr lang="en-US" sz="3500" dirty="0" err="1">
                <a:latin typeface="Century Gothic" panose="020B0502020202020204" pitchFamily="34" charset="0"/>
              </a:rPr>
              <a:t>Raúl</a:t>
            </a:r>
            <a:r>
              <a:rPr lang="en-US" sz="3500" dirty="0">
                <a:latin typeface="Century Gothic" panose="020B0502020202020204" pitchFamily="34" charset="0"/>
              </a:rPr>
              <a:t> the Third</a:t>
            </a:r>
          </a:p>
        </p:txBody>
      </p:sp>
      <p:sp>
        <p:nvSpPr>
          <p:cNvPr id="4" name="Content Placeholder 3"/>
          <p:cNvSpPr>
            <a:spLocks noGrp="1"/>
          </p:cNvSpPr>
          <p:nvPr>
            <p:ph sz="half" idx="2"/>
          </p:nvPr>
        </p:nvSpPr>
        <p:spPr>
          <a:xfrm>
            <a:off x="5444767" y="2619608"/>
            <a:ext cx="6366510" cy="2491279"/>
          </a:xfrm>
        </p:spPr>
        <p:txBody>
          <a:bodyPr>
            <a:noAutofit/>
          </a:bodyPr>
          <a:lstStyle/>
          <a:p>
            <a:pPr marL="0" indent="0">
              <a:buNone/>
            </a:pPr>
            <a:r>
              <a:rPr lang="en-US" sz="3000" dirty="0">
                <a:latin typeface="Century Gothic" panose="020B0502020202020204" pitchFamily="34" charset="0"/>
              </a:rPr>
              <a:t>Lupe, Flapjack, </a:t>
            </a:r>
            <a:r>
              <a:rPr lang="en-US" sz="3000" dirty="0" err="1">
                <a:latin typeface="Century Gothic" panose="020B0502020202020204" pitchFamily="34" charset="0"/>
              </a:rPr>
              <a:t>Elirio</a:t>
            </a:r>
            <a:r>
              <a:rPr lang="en-US" sz="3000" dirty="0">
                <a:latin typeface="Century Gothic" panose="020B0502020202020204" pitchFamily="34" charset="0"/>
              </a:rPr>
              <a:t> customize their car into a low rider for the Universal Car Competition to win the cash prize that will enable them to buy their own garage.</a:t>
            </a:r>
          </a:p>
        </p:txBody>
      </p:sp>
    </p:spTree>
    <p:extLst>
      <p:ext uri="{BB962C8B-B14F-4D97-AF65-F5344CB8AC3E}">
        <p14:creationId xmlns:p14="http://schemas.microsoft.com/office/powerpoint/2010/main" val="3717472609"/>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125" y="1430799"/>
            <a:ext cx="3419323" cy="4817178"/>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4000" dirty="0">
                <a:latin typeface="Century Gothic" panose="020B0502020202020204" pitchFamily="34" charset="0"/>
              </a:rPr>
              <a:t>Sarah Journeys West by Nikki Shannon Smith</a:t>
            </a:r>
          </a:p>
        </p:txBody>
      </p:sp>
      <p:sp>
        <p:nvSpPr>
          <p:cNvPr id="4" name="Content Placeholder 3"/>
          <p:cNvSpPr>
            <a:spLocks noGrp="1"/>
          </p:cNvSpPr>
          <p:nvPr>
            <p:ph sz="half" idx="2"/>
          </p:nvPr>
        </p:nvSpPr>
        <p:spPr>
          <a:xfrm>
            <a:off x="5479542" y="1318432"/>
            <a:ext cx="6366510" cy="5041912"/>
          </a:xfrm>
        </p:spPr>
        <p:txBody>
          <a:bodyPr>
            <a:noAutofit/>
          </a:bodyPr>
          <a:lstStyle/>
          <a:p>
            <a:pPr marL="0" indent="0">
              <a:buNone/>
            </a:pPr>
            <a:r>
              <a:rPr lang="en-US" sz="2500" dirty="0">
                <a:latin typeface="Century Gothic" panose="020B0502020202020204" pitchFamily="34" charset="0"/>
              </a:rPr>
              <a:t>In the midst of the California Gold Rush, twelve-year-old Sarah and her family are living in the North as free Black people. Seeking a better life, Sarah's parents decide they will venture west on the Oregon Trail. On the trail, Sarah and her family face all kinds of hardship, including racism, extreme weather, difficult terrain, and disease. But the journey will be worth it if they can find fortune in California. Will Sarah and her family endure the trail and make a new life out west?</a:t>
            </a:r>
          </a:p>
        </p:txBody>
      </p:sp>
    </p:spTree>
    <p:extLst>
      <p:ext uri="{BB962C8B-B14F-4D97-AF65-F5344CB8AC3E}">
        <p14:creationId xmlns:p14="http://schemas.microsoft.com/office/powerpoint/2010/main" val="593041527"/>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398" y="1614144"/>
            <a:ext cx="2935721" cy="4439130"/>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4000" dirty="0">
                <a:latin typeface="Century Gothic" panose="020B0502020202020204" pitchFamily="34" charset="0"/>
              </a:rPr>
              <a:t>Clean Getaway by </a:t>
            </a:r>
            <a:r>
              <a:rPr lang="en-US" sz="4000" dirty="0" err="1">
                <a:latin typeface="Century Gothic" panose="020B0502020202020204" pitchFamily="34" charset="0"/>
              </a:rPr>
              <a:t>Nic</a:t>
            </a:r>
            <a:r>
              <a:rPr lang="en-US" sz="4000" dirty="0">
                <a:latin typeface="Century Gothic" panose="020B0502020202020204" pitchFamily="34" charset="0"/>
              </a:rPr>
              <a:t> Stone</a:t>
            </a:r>
          </a:p>
        </p:txBody>
      </p:sp>
      <p:sp>
        <p:nvSpPr>
          <p:cNvPr id="4" name="Content Placeholder 3"/>
          <p:cNvSpPr>
            <a:spLocks noGrp="1"/>
          </p:cNvSpPr>
          <p:nvPr>
            <p:ph sz="half" idx="2"/>
          </p:nvPr>
        </p:nvSpPr>
        <p:spPr>
          <a:xfrm>
            <a:off x="5542392" y="1979377"/>
            <a:ext cx="6366510" cy="3708664"/>
          </a:xfrm>
        </p:spPr>
        <p:txBody>
          <a:bodyPr>
            <a:noAutofit/>
          </a:bodyPr>
          <a:lstStyle/>
          <a:p>
            <a:pPr marL="0" indent="0">
              <a:buNone/>
            </a:pPr>
            <a:r>
              <a:rPr lang="en-US" sz="3000" dirty="0">
                <a:latin typeface="Century Gothic" panose="020B0502020202020204" pitchFamily="34" charset="0"/>
              </a:rPr>
              <a:t>An 11-year-old boy confronts the realities of race relations, past and present, and the mysterious agenda of his unconventional grandmother during an unplanned spring break road trip through the once-segregated American South.</a:t>
            </a:r>
          </a:p>
        </p:txBody>
      </p:sp>
    </p:spTree>
    <p:extLst>
      <p:ext uri="{BB962C8B-B14F-4D97-AF65-F5344CB8AC3E}">
        <p14:creationId xmlns:p14="http://schemas.microsoft.com/office/powerpoint/2010/main" val="2624962715"/>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125" y="242544"/>
            <a:ext cx="11717655" cy="1371600"/>
          </a:xfrm>
        </p:spPr>
        <p:txBody>
          <a:bodyPr>
            <a:normAutofit/>
          </a:bodyPr>
          <a:lstStyle/>
          <a:p>
            <a:r>
              <a:rPr lang="en-US" sz="3500" dirty="0">
                <a:latin typeface="Century Gothic" panose="020B0502020202020204" pitchFamily="34" charset="0"/>
              </a:rPr>
              <a:t>Some Writer!: The Story of E. B. White by Melissa Sweet</a:t>
            </a:r>
          </a:p>
        </p:txBody>
      </p:sp>
      <p:sp>
        <p:nvSpPr>
          <p:cNvPr id="4" name="Content Placeholder 3"/>
          <p:cNvSpPr>
            <a:spLocks noGrp="1"/>
          </p:cNvSpPr>
          <p:nvPr>
            <p:ph sz="half" idx="2"/>
          </p:nvPr>
        </p:nvSpPr>
        <p:spPr>
          <a:xfrm>
            <a:off x="5489933" y="1431429"/>
            <a:ext cx="6366510" cy="4655770"/>
          </a:xfrm>
        </p:spPr>
        <p:txBody>
          <a:bodyPr>
            <a:noAutofit/>
          </a:bodyPr>
          <a:lstStyle/>
          <a:p>
            <a:pPr marL="0" indent="0">
              <a:buNone/>
            </a:pPr>
            <a:r>
              <a:rPr lang="en-US" sz="3000" dirty="0">
                <a:latin typeface="Century Gothic" panose="020B0502020202020204" pitchFamily="34" charset="0"/>
              </a:rPr>
              <a:t>In this stunning, first-ever fully-illustrated biography of legendary author E.B. White, </a:t>
            </a:r>
            <a:r>
              <a:rPr lang="en-US" sz="3000" dirty="0" err="1">
                <a:latin typeface="Century Gothic" panose="020B0502020202020204" pitchFamily="34" charset="0"/>
              </a:rPr>
              <a:t>Sibert</a:t>
            </a:r>
            <a:r>
              <a:rPr lang="en-US" sz="3000" dirty="0">
                <a:latin typeface="Century Gothic" panose="020B0502020202020204" pitchFamily="34" charset="0"/>
              </a:rPr>
              <a:t> medalist and Caldecott Honor winner Melissa Sweet uses White's letters, photos, and mementos, as well as her original collaged art, to tell the true story of one of the most beloved authors of all time.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6676" y="1836108"/>
            <a:ext cx="3015316" cy="3846412"/>
          </a:xfrm>
          <a:prstGeom prst="rect">
            <a:avLst/>
          </a:prstGeom>
        </p:spPr>
      </p:pic>
    </p:spTree>
    <p:extLst>
      <p:ext uri="{BB962C8B-B14F-4D97-AF65-F5344CB8AC3E}">
        <p14:creationId xmlns:p14="http://schemas.microsoft.com/office/powerpoint/2010/main" val="51512987"/>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125" y="242544"/>
            <a:ext cx="11717655" cy="1371600"/>
          </a:xfrm>
        </p:spPr>
        <p:txBody>
          <a:bodyPr>
            <a:normAutofit/>
          </a:bodyPr>
          <a:lstStyle/>
          <a:p>
            <a:r>
              <a:rPr lang="en-US" sz="4000" dirty="0">
                <a:latin typeface="Century Gothic" panose="020B0502020202020204" pitchFamily="34" charset="0"/>
              </a:rPr>
              <a:t>The Harlem Charade by Natasha Tarpley</a:t>
            </a:r>
          </a:p>
        </p:txBody>
      </p:sp>
      <p:sp>
        <p:nvSpPr>
          <p:cNvPr id="4" name="Content Placeholder 3"/>
          <p:cNvSpPr>
            <a:spLocks noGrp="1"/>
          </p:cNvSpPr>
          <p:nvPr>
            <p:ph sz="half" idx="2"/>
          </p:nvPr>
        </p:nvSpPr>
        <p:spPr>
          <a:xfrm>
            <a:off x="5479542" y="1504521"/>
            <a:ext cx="6366510" cy="4666127"/>
          </a:xfrm>
        </p:spPr>
        <p:txBody>
          <a:bodyPr>
            <a:noAutofit/>
          </a:bodyPr>
          <a:lstStyle/>
          <a:p>
            <a:pPr marL="0" indent="0">
              <a:buNone/>
            </a:pPr>
            <a:r>
              <a:rPr lang="en-US" sz="2500" dirty="0">
                <a:latin typeface="Century Gothic" panose="020B0502020202020204" pitchFamily="34" charset="0"/>
              </a:rPr>
              <a:t>Seventh-graders </a:t>
            </a:r>
            <a:r>
              <a:rPr lang="en-US" sz="2500" dirty="0" err="1">
                <a:latin typeface="Century Gothic" panose="020B0502020202020204" pitchFamily="34" charset="0"/>
              </a:rPr>
              <a:t>Jin</a:t>
            </a:r>
            <a:r>
              <a:rPr lang="en-US" sz="2500" dirty="0">
                <a:latin typeface="Century Gothic" panose="020B0502020202020204" pitchFamily="34" charset="0"/>
              </a:rPr>
              <a:t>, Alexandra, and Elvin come from very different backgrounds and circumstances, but they all live in Harlem, and when Elvin's grandfather is attacked they band together to find out who is responsible--and the search leads them to an enigmatic artist whose missing masterpieces are worth a fortune, and into conflict with an ambitious politician who wants to turn Harlem into an historic amusement park.</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9741" y="1343969"/>
            <a:ext cx="3300617" cy="4987233"/>
          </a:xfrm>
          <a:prstGeom prst="rect">
            <a:avLst/>
          </a:prstGeom>
        </p:spPr>
      </p:pic>
    </p:spTree>
    <p:extLst>
      <p:ext uri="{BB962C8B-B14F-4D97-AF65-F5344CB8AC3E}">
        <p14:creationId xmlns:p14="http://schemas.microsoft.com/office/powerpoint/2010/main" val="1158509304"/>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741" y="1751109"/>
            <a:ext cx="2947364" cy="4287074"/>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4000" dirty="0">
                <a:latin typeface="Century Gothic" panose="020B0502020202020204" pitchFamily="34" charset="0"/>
              </a:rPr>
              <a:t>Guts by Raina </a:t>
            </a:r>
            <a:r>
              <a:rPr lang="en-US" sz="4000" dirty="0" err="1">
                <a:latin typeface="Century Gothic" panose="020B0502020202020204" pitchFamily="34" charset="0"/>
              </a:rPr>
              <a:t>Telgemeier</a:t>
            </a:r>
            <a:endParaRPr lang="en-US" sz="4000" dirty="0">
              <a:latin typeface="Century Gothic" panose="020B0502020202020204" pitchFamily="34" charset="0"/>
            </a:endParaRPr>
          </a:p>
        </p:txBody>
      </p:sp>
      <p:sp>
        <p:nvSpPr>
          <p:cNvPr id="4" name="Content Placeholder 3"/>
          <p:cNvSpPr>
            <a:spLocks noGrp="1"/>
          </p:cNvSpPr>
          <p:nvPr>
            <p:ph sz="half" idx="2"/>
          </p:nvPr>
        </p:nvSpPr>
        <p:spPr>
          <a:xfrm>
            <a:off x="5467350" y="1790589"/>
            <a:ext cx="6366510" cy="4208114"/>
          </a:xfrm>
        </p:spPr>
        <p:txBody>
          <a:bodyPr>
            <a:noAutofit/>
          </a:bodyPr>
          <a:lstStyle/>
          <a:p>
            <a:pPr marL="0" indent="0">
              <a:buNone/>
            </a:pPr>
            <a:r>
              <a:rPr lang="en-US" sz="3000" dirty="0">
                <a:latin typeface="Century Gothic" panose="020B0502020202020204" pitchFamily="34" charset="0"/>
              </a:rPr>
              <a:t>Developing a chronic upset stomach that she initially dismisses as a bug, young Raina discovers that her symptoms are related to her anxieties about school, food and changing friendships, in a story based on the Eisner Award-winning author's childhood.</a:t>
            </a:r>
          </a:p>
        </p:txBody>
      </p:sp>
    </p:spTree>
    <p:extLst>
      <p:ext uri="{BB962C8B-B14F-4D97-AF65-F5344CB8AC3E}">
        <p14:creationId xmlns:p14="http://schemas.microsoft.com/office/powerpoint/2010/main" val="796973151"/>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8643" y="1668908"/>
            <a:ext cx="2872265" cy="4340955"/>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3500" dirty="0">
                <a:latin typeface="Century Gothic" panose="020B0502020202020204" pitchFamily="34" charset="0"/>
              </a:rPr>
              <a:t>Save Me a Seat by Sarah Weeks &amp; Gita </a:t>
            </a:r>
            <a:r>
              <a:rPr lang="en-US" sz="3500" dirty="0" err="1">
                <a:latin typeface="Century Gothic" panose="020B0502020202020204" pitchFamily="34" charset="0"/>
              </a:rPr>
              <a:t>Varadarajan</a:t>
            </a:r>
            <a:endParaRPr lang="en-US" sz="3500" dirty="0">
              <a:latin typeface="Century Gothic" panose="020B0502020202020204" pitchFamily="34" charset="0"/>
            </a:endParaRPr>
          </a:p>
        </p:txBody>
      </p:sp>
      <p:sp>
        <p:nvSpPr>
          <p:cNvPr id="4" name="Content Placeholder 3"/>
          <p:cNvSpPr>
            <a:spLocks noGrp="1"/>
          </p:cNvSpPr>
          <p:nvPr>
            <p:ph sz="half" idx="2"/>
          </p:nvPr>
        </p:nvSpPr>
        <p:spPr>
          <a:xfrm>
            <a:off x="5491734" y="1883425"/>
            <a:ext cx="6366510" cy="3911919"/>
          </a:xfrm>
        </p:spPr>
        <p:txBody>
          <a:bodyPr>
            <a:noAutofit/>
          </a:bodyPr>
          <a:lstStyle/>
          <a:p>
            <a:pPr marL="0" indent="0">
              <a:buNone/>
            </a:pPr>
            <a:r>
              <a:rPr lang="en-US" sz="2500" dirty="0">
                <a:latin typeface="Century Gothic" panose="020B0502020202020204" pitchFamily="34" charset="0"/>
              </a:rPr>
              <a:t>Ravi has just moved to the United States from India and has always been at the top of his class; Joe has lived in the same town his whole life and has learning problems--but when their lives intersect in the first week of fifth grade they are brought together by a common enemy (the biggest bully in their class) and the need to take control of their lives.</a:t>
            </a:r>
          </a:p>
        </p:txBody>
      </p:sp>
    </p:spTree>
    <p:extLst>
      <p:ext uri="{BB962C8B-B14F-4D97-AF65-F5344CB8AC3E}">
        <p14:creationId xmlns:p14="http://schemas.microsoft.com/office/powerpoint/2010/main" val="1451402237"/>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966" y="1426009"/>
            <a:ext cx="3217838" cy="4826758"/>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3500" dirty="0">
                <a:latin typeface="Century Gothic" panose="020B0502020202020204" pitchFamily="34" charset="0"/>
              </a:rPr>
              <a:t>Some Places More Than Others by Renée Watson</a:t>
            </a:r>
          </a:p>
        </p:txBody>
      </p:sp>
      <p:sp>
        <p:nvSpPr>
          <p:cNvPr id="4" name="Content Placeholder 3"/>
          <p:cNvSpPr>
            <a:spLocks noGrp="1"/>
          </p:cNvSpPr>
          <p:nvPr>
            <p:ph sz="half" idx="2"/>
          </p:nvPr>
        </p:nvSpPr>
        <p:spPr>
          <a:xfrm>
            <a:off x="5485645" y="2582483"/>
            <a:ext cx="6366510" cy="2513810"/>
          </a:xfrm>
        </p:spPr>
        <p:txBody>
          <a:bodyPr>
            <a:noAutofit/>
          </a:bodyPr>
          <a:lstStyle/>
          <a:p>
            <a:pPr marL="0" indent="0">
              <a:buNone/>
            </a:pPr>
            <a:r>
              <a:rPr lang="en-US" sz="3000" dirty="0">
                <a:latin typeface="Century Gothic" panose="020B0502020202020204" pitchFamily="34" charset="0"/>
              </a:rPr>
              <a:t>Amara visits her father's family in Harlem for her twelfth birthday, hoping to better understand her family and herself, but New York City is not what she expected.</a:t>
            </a:r>
          </a:p>
        </p:txBody>
      </p:sp>
    </p:spTree>
    <p:extLst>
      <p:ext uri="{BB962C8B-B14F-4D97-AF65-F5344CB8AC3E}">
        <p14:creationId xmlns:p14="http://schemas.microsoft.com/office/powerpoint/2010/main" val="3810556722"/>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295" y="1573072"/>
            <a:ext cx="3002200" cy="4532630"/>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4000" dirty="0" err="1">
                <a:latin typeface="Century Gothic" panose="020B0502020202020204" pitchFamily="34" charset="0"/>
              </a:rPr>
              <a:t>Lety</a:t>
            </a:r>
            <a:r>
              <a:rPr lang="en-US" sz="4000" dirty="0">
                <a:latin typeface="Century Gothic" panose="020B0502020202020204" pitchFamily="34" charset="0"/>
              </a:rPr>
              <a:t> Out Loud by Angela Cervantes</a:t>
            </a:r>
          </a:p>
        </p:txBody>
      </p:sp>
      <p:sp>
        <p:nvSpPr>
          <p:cNvPr id="4" name="Content Placeholder 3"/>
          <p:cNvSpPr>
            <a:spLocks noGrp="1"/>
          </p:cNvSpPr>
          <p:nvPr>
            <p:ph sz="half" idx="2"/>
          </p:nvPr>
        </p:nvSpPr>
        <p:spPr>
          <a:xfrm>
            <a:off x="5503926" y="1974281"/>
            <a:ext cx="6366510" cy="3730212"/>
          </a:xfrm>
        </p:spPr>
        <p:txBody>
          <a:bodyPr>
            <a:noAutofit/>
          </a:bodyPr>
          <a:lstStyle/>
          <a:p>
            <a:pPr marL="0" indent="0">
              <a:buNone/>
            </a:pPr>
            <a:r>
              <a:rPr lang="en-US" sz="3000" dirty="0">
                <a:latin typeface="Century Gothic" panose="020B0502020202020204" pitchFamily="34" charset="0"/>
              </a:rPr>
              <a:t>When </a:t>
            </a:r>
            <a:r>
              <a:rPr lang="en-US" sz="3000" dirty="0" err="1">
                <a:latin typeface="Century Gothic" panose="020B0502020202020204" pitchFamily="34" charset="0"/>
              </a:rPr>
              <a:t>Lety</a:t>
            </a:r>
            <a:r>
              <a:rPr lang="en-US" sz="3000" dirty="0">
                <a:latin typeface="Century Gothic" panose="020B0502020202020204" pitchFamily="34" charset="0"/>
              </a:rPr>
              <a:t> jumps at the chance to write animal profiles for the Furry Friends Animal Shelter, she is forced to team up with a grumpy classmate named Hunter, who devises a contest to decide who gets to be the official shelter scribe.</a:t>
            </a:r>
          </a:p>
        </p:txBody>
      </p:sp>
    </p:spTree>
    <p:extLst>
      <p:ext uri="{BB962C8B-B14F-4D97-AF65-F5344CB8AC3E}">
        <p14:creationId xmlns:p14="http://schemas.microsoft.com/office/powerpoint/2010/main" val="1546580409"/>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1953" y="1577899"/>
            <a:ext cx="2994032" cy="4522975"/>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3000" dirty="0">
                <a:latin typeface="Century Gothic" panose="020B0502020202020204" pitchFamily="34" charset="0"/>
              </a:rPr>
              <a:t>The Care and Feeding of a Pet Black Hole by Michelle Cuevas</a:t>
            </a:r>
          </a:p>
        </p:txBody>
      </p:sp>
      <p:sp>
        <p:nvSpPr>
          <p:cNvPr id="4" name="Content Placeholder 3"/>
          <p:cNvSpPr>
            <a:spLocks noGrp="1"/>
          </p:cNvSpPr>
          <p:nvPr>
            <p:ph sz="half" idx="2"/>
          </p:nvPr>
        </p:nvSpPr>
        <p:spPr>
          <a:xfrm>
            <a:off x="5455158" y="2590649"/>
            <a:ext cx="6366510" cy="2497474"/>
          </a:xfrm>
        </p:spPr>
        <p:txBody>
          <a:bodyPr>
            <a:noAutofit/>
          </a:bodyPr>
          <a:lstStyle/>
          <a:p>
            <a:pPr marL="0" indent="0">
              <a:buNone/>
            </a:pPr>
            <a:r>
              <a:rPr lang="en-US" sz="3000" dirty="0">
                <a:latin typeface="Century Gothic" panose="020B0502020202020204" pitchFamily="34" charset="0"/>
              </a:rPr>
              <a:t>Eleven-year-old Stella Rodriguez finds herself in possession of a strange new pet that swallows up everything in sight when a black hole decides to follow her </a:t>
            </a:r>
            <a:r>
              <a:rPr lang="en-US" sz="3000" dirty="0" smtClean="0">
                <a:latin typeface="Century Gothic" panose="020B0502020202020204" pitchFamily="34" charset="0"/>
              </a:rPr>
              <a:t>home.</a:t>
            </a:r>
            <a:endParaRPr lang="en-US" sz="3000" dirty="0">
              <a:latin typeface="Century Gothic" panose="020B0502020202020204" pitchFamily="34" charset="0"/>
            </a:endParaRPr>
          </a:p>
        </p:txBody>
      </p:sp>
    </p:spTree>
    <p:extLst>
      <p:ext uri="{BB962C8B-B14F-4D97-AF65-F5344CB8AC3E}">
        <p14:creationId xmlns:p14="http://schemas.microsoft.com/office/powerpoint/2010/main" val="578893831"/>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8407" y="1640282"/>
            <a:ext cx="2956779" cy="4398208"/>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4000" dirty="0">
                <a:latin typeface="Century Gothic" panose="020B0502020202020204" pitchFamily="34" charset="0"/>
              </a:rPr>
              <a:t>I Can Make This Promise by Christine Day</a:t>
            </a:r>
          </a:p>
        </p:txBody>
      </p:sp>
      <p:sp>
        <p:nvSpPr>
          <p:cNvPr id="4" name="Content Placeholder 3"/>
          <p:cNvSpPr>
            <a:spLocks noGrp="1"/>
          </p:cNvSpPr>
          <p:nvPr>
            <p:ph sz="half" idx="2"/>
          </p:nvPr>
        </p:nvSpPr>
        <p:spPr>
          <a:xfrm>
            <a:off x="5491734" y="1943550"/>
            <a:ext cx="6366510" cy="3791671"/>
          </a:xfrm>
        </p:spPr>
        <p:txBody>
          <a:bodyPr>
            <a:noAutofit/>
          </a:bodyPr>
          <a:lstStyle/>
          <a:p>
            <a:pPr marL="0" indent="0">
              <a:buNone/>
            </a:pPr>
            <a:r>
              <a:rPr lang="en-US" sz="3000" dirty="0">
                <a:latin typeface="Century Gothic" panose="020B0502020202020204" pitchFamily="34" charset="0"/>
              </a:rPr>
              <a:t>When twelve-year-old Edie finds letters and photographs in her attic that change everything she thought she knew about her Native American mother's adoption, she realizes she has a lot to learn about her family's history and her own identity.</a:t>
            </a:r>
          </a:p>
        </p:txBody>
      </p:sp>
    </p:spTree>
    <p:extLst>
      <p:ext uri="{BB962C8B-B14F-4D97-AF65-F5344CB8AC3E}">
        <p14:creationId xmlns:p14="http://schemas.microsoft.com/office/powerpoint/2010/main" val="2906246796"/>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126" y="1487758"/>
            <a:ext cx="3322418" cy="4808266"/>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4000" dirty="0">
                <a:latin typeface="Century Gothic" panose="020B0502020202020204" pitchFamily="34" charset="0"/>
              </a:rPr>
              <a:t>The Storm Keeper’s Island by Catherine Doyle</a:t>
            </a:r>
          </a:p>
        </p:txBody>
      </p:sp>
      <p:sp>
        <p:nvSpPr>
          <p:cNvPr id="4" name="Content Placeholder 3"/>
          <p:cNvSpPr>
            <a:spLocks noGrp="1"/>
          </p:cNvSpPr>
          <p:nvPr>
            <p:ph sz="half" idx="2"/>
          </p:nvPr>
        </p:nvSpPr>
        <p:spPr>
          <a:xfrm>
            <a:off x="5437978" y="2205534"/>
            <a:ext cx="6366510" cy="3372713"/>
          </a:xfrm>
        </p:spPr>
        <p:txBody>
          <a:bodyPr>
            <a:noAutofit/>
          </a:bodyPr>
          <a:lstStyle/>
          <a:p>
            <a:pPr marL="0" indent="0">
              <a:buNone/>
            </a:pPr>
            <a:r>
              <a:rPr lang="en-US" sz="3000" dirty="0" err="1">
                <a:latin typeface="Century Gothic" panose="020B0502020202020204" pitchFamily="34" charset="0"/>
              </a:rPr>
              <a:t>Fionn</a:t>
            </a:r>
            <a:r>
              <a:rPr lang="en-US" sz="3000" dirty="0">
                <a:latin typeface="Century Gothic" panose="020B0502020202020204" pitchFamily="34" charset="0"/>
              </a:rPr>
              <a:t> Boyle, terrified of the sea, must spend the summer with this older sister, Tara, and their grandfather on </a:t>
            </a:r>
            <a:r>
              <a:rPr lang="en-US" sz="3000" dirty="0" err="1">
                <a:latin typeface="Century Gothic" panose="020B0502020202020204" pitchFamily="34" charset="0"/>
              </a:rPr>
              <a:t>Arranmore</a:t>
            </a:r>
            <a:r>
              <a:rPr lang="en-US" sz="3000" dirty="0">
                <a:latin typeface="Century Gothic" panose="020B0502020202020204" pitchFamily="34" charset="0"/>
              </a:rPr>
              <a:t>, an island that has been known to make people disappear, and seems to be restless again.</a:t>
            </a:r>
          </a:p>
        </p:txBody>
      </p:sp>
    </p:spTree>
    <p:extLst>
      <p:ext uri="{BB962C8B-B14F-4D97-AF65-F5344CB8AC3E}">
        <p14:creationId xmlns:p14="http://schemas.microsoft.com/office/powerpoint/2010/main" val="3275076654"/>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6676" y="1674170"/>
            <a:ext cx="3016080" cy="4434955"/>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4000" dirty="0">
                <a:latin typeface="Century Gothic" panose="020B0502020202020204" pitchFamily="34" charset="0"/>
              </a:rPr>
              <a:t>The Fourteenth Goldfish by Jennifer L. Holm</a:t>
            </a:r>
          </a:p>
        </p:txBody>
      </p:sp>
      <p:sp>
        <p:nvSpPr>
          <p:cNvPr id="4" name="Content Placeholder 3"/>
          <p:cNvSpPr>
            <a:spLocks noGrp="1"/>
          </p:cNvSpPr>
          <p:nvPr>
            <p:ph sz="half" idx="2"/>
          </p:nvPr>
        </p:nvSpPr>
        <p:spPr>
          <a:xfrm>
            <a:off x="5491734" y="2002804"/>
            <a:ext cx="6366510" cy="3777685"/>
          </a:xfrm>
        </p:spPr>
        <p:txBody>
          <a:bodyPr>
            <a:noAutofit/>
          </a:bodyPr>
          <a:lstStyle/>
          <a:p>
            <a:pPr marL="0" indent="0">
              <a:buNone/>
            </a:pPr>
            <a:r>
              <a:rPr lang="en-US" sz="3000" dirty="0">
                <a:latin typeface="Century Gothic" panose="020B0502020202020204" pitchFamily="34" charset="0"/>
              </a:rPr>
              <a:t>Ellie's scientist grandfather has discovered a way to reverse aging, and consequently has turned into a teenager--which makes for complicated relationships when he moves in with Ellie and her mother, his daughter.</a:t>
            </a:r>
          </a:p>
        </p:txBody>
      </p:sp>
    </p:spTree>
    <p:extLst>
      <p:ext uri="{BB962C8B-B14F-4D97-AF65-F5344CB8AC3E}">
        <p14:creationId xmlns:p14="http://schemas.microsoft.com/office/powerpoint/2010/main" val="3967970149"/>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7534" y="1426009"/>
            <a:ext cx="3128701" cy="4826758"/>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3500" dirty="0">
                <a:latin typeface="Century Gothic" panose="020B0502020202020204" pitchFamily="34" charset="0"/>
              </a:rPr>
              <a:t>The </a:t>
            </a:r>
            <a:r>
              <a:rPr lang="en-US" sz="3500" dirty="0" err="1">
                <a:latin typeface="Century Gothic" panose="020B0502020202020204" pitchFamily="34" charset="0"/>
              </a:rPr>
              <a:t>Bookwanderers</a:t>
            </a:r>
            <a:r>
              <a:rPr lang="en-US" sz="3500" dirty="0">
                <a:latin typeface="Century Gothic" panose="020B0502020202020204" pitchFamily="34" charset="0"/>
              </a:rPr>
              <a:t> by Anna James</a:t>
            </a:r>
            <a:endParaRPr lang="en-US" sz="3500" dirty="0">
              <a:latin typeface="Century Gothic" panose="020B0502020202020204" pitchFamily="34" charset="0"/>
            </a:endParaRPr>
          </a:p>
        </p:txBody>
      </p:sp>
      <p:sp>
        <p:nvSpPr>
          <p:cNvPr id="4" name="Content Placeholder 3"/>
          <p:cNvSpPr>
            <a:spLocks noGrp="1"/>
          </p:cNvSpPr>
          <p:nvPr>
            <p:ph sz="half" idx="2"/>
          </p:nvPr>
        </p:nvSpPr>
        <p:spPr>
          <a:xfrm>
            <a:off x="5485645" y="2094111"/>
            <a:ext cx="6366510" cy="3309162"/>
          </a:xfrm>
        </p:spPr>
        <p:txBody>
          <a:bodyPr>
            <a:noAutofit/>
          </a:bodyPr>
          <a:lstStyle/>
          <a:p>
            <a:pPr marL="0" indent="0">
              <a:buNone/>
            </a:pPr>
            <a:r>
              <a:rPr lang="en-US" sz="3000" dirty="0">
                <a:latin typeface="Century Gothic" panose="020B0502020202020204" pitchFamily="34" charset="0"/>
              </a:rPr>
              <a:t>Eleven-year-old Tilly Pages, who has found comfort in her grandparents' bookshop since her mother's disappearance, now learns that she can </a:t>
            </a:r>
            <a:r>
              <a:rPr lang="en-US" sz="3000" dirty="0" err="1">
                <a:latin typeface="Century Gothic" panose="020B0502020202020204" pitchFamily="34" charset="0"/>
              </a:rPr>
              <a:t>bookwander</a:t>
            </a:r>
            <a:r>
              <a:rPr lang="en-US" sz="3000" dirty="0">
                <a:latin typeface="Century Gothic" panose="020B0502020202020204" pitchFamily="34" charset="0"/>
              </a:rPr>
              <a:t> into any stories, and decides to seek her mother.</a:t>
            </a:r>
            <a:endParaRPr lang="en-US" sz="3000" dirty="0">
              <a:latin typeface="Century Gothic" panose="020B0502020202020204" pitchFamily="34" charset="0"/>
            </a:endParaRPr>
          </a:p>
        </p:txBody>
      </p:sp>
    </p:spTree>
    <p:extLst>
      <p:ext uri="{BB962C8B-B14F-4D97-AF65-F5344CB8AC3E}">
        <p14:creationId xmlns:p14="http://schemas.microsoft.com/office/powerpoint/2010/main" val="3750072517"/>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9405" y="1573072"/>
            <a:ext cx="3205142" cy="4532630"/>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4000" dirty="0">
                <a:latin typeface="Century Gothic" panose="020B0502020202020204" pitchFamily="34" charset="0"/>
              </a:rPr>
              <a:t>Astrid the Unstoppable by Maria Parr</a:t>
            </a:r>
          </a:p>
        </p:txBody>
      </p:sp>
      <p:sp>
        <p:nvSpPr>
          <p:cNvPr id="4" name="Content Placeholder 3"/>
          <p:cNvSpPr>
            <a:spLocks noGrp="1"/>
          </p:cNvSpPr>
          <p:nvPr>
            <p:ph sz="half" idx="2"/>
          </p:nvPr>
        </p:nvSpPr>
        <p:spPr>
          <a:xfrm>
            <a:off x="5475940" y="1734043"/>
            <a:ext cx="6366510" cy="4210688"/>
          </a:xfrm>
        </p:spPr>
        <p:txBody>
          <a:bodyPr>
            <a:noAutofit/>
          </a:bodyPr>
          <a:lstStyle/>
          <a:p>
            <a:pPr marL="0" indent="0">
              <a:buNone/>
            </a:pPr>
            <a:r>
              <a:rPr lang="en-US" sz="3000" dirty="0">
                <a:latin typeface="Century Gothic" panose="020B0502020202020204" pitchFamily="34" charset="0"/>
              </a:rPr>
              <a:t>An adventurous young girl spends her days singing and sledding down the hillside of her Norwegian mountain village to visit her curmudgeonly septuagenarian godfather before befriending a new family and a mysterious woman with an unexpected identity.</a:t>
            </a:r>
          </a:p>
        </p:txBody>
      </p:sp>
    </p:spTree>
    <p:extLst>
      <p:ext uri="{BB962C8B-B14F-4D97-AF65-F5344CB8AC3E}">
        <p14:creationId xmlns:p14="http://schemas.microsoft.com/office/powerpoint/2010/main" val="1784021864"/>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703" y="1425109"/>
            <a:ext cx="3253442" cy="4914731"/>
          </a:xfrm>
          <a:prstGeom prst="rect">
            <a:avLst/>
          </a:prstGeom>
        </p:spPr>
      </p:pic>
      <p:sp>
        <p:nvSpPr>
          <p:cNvPr id="2" name="Title 1"/>
          <p:cNvSpPr>
            <a:spLocks noGrp="1"/>
          </p:cNvSpPr>
          <p:nvPr>
            <p:ph type="title"/>
          </p:nvPr>
        </p:nvSpPr>
        <p:spPr>
          <a:xfrm>
            <a:off x="238125" y="242544"/>
            <a:ext cx="11717655" cy="1371600"/>
          </a:xfrm>
        </p:spPr>
        <p:txBody>
          <a:bodyPr>
            <a:normAutofit/>
          </a:bodyPr>
          <a:lstStyle/>
          <a:p>
            <a:r>
              <a:rPr lang="en-US" sz="4000" dirty="0">
                <a:latin typeface="Century Gothic" panose="020B0502020202020204" pitchFamily="34" charset="0"/>
              </a:rPr>
              <a:t>Stay by Bobbie </a:t>
            </a:r>
            <a:r>
              <a:rPr lang="en-US" sz="4000" dirty="0" err="1">
                <a:latin typeface="Century Gothic" panose="020B0502020202020204" pitchFamily="34" charset="0"/>
              </a:rPr>
              <a:t>Pyron</a:t>
            </a:r>
            <a:endParaRPr lang="en-US" sz="4000" dirty="0">
              <a:latin typeface="Century Gothic" panose="020B0502020202020204" pitchFamily="34" charset="0"/>
            </a:endParaRPr>
          </a:p>
        </p:txBody>
      </p:sp>
      <p:sp>
        <p:nvSpPr>
          <p:cNvPr id="4" name="Content Placeholder 3"/>
          <p:cNvSpPr>
            <a:spLocks noGrp="1"/>
          </p:cNvSpPr>
          <p:nvPr>
            <p:ph sz="half" idx="2"/>
          </p:nvPr>
        </p:nvSpPr>
        <p:spPr>
          <a:xfrm>
            <a:off x="5534723" y="1781954"/>
            <a:ext cx="6366510" cy="4201039"/>
          </a:xfrm>
        </p:spPr>
        <p:txBody>
          <a:bodyPr>
            <a:noAutofit/>
          </a:bodyPr>
          <a:lstStyle/>
          <a:p>
            <a:pPr marL="0" indent="0">
              <a:buNone/>
            </a:pPr>
            <a:r>
              <a:rPr lang="en-US" sz="3000" dirty="0">
                <a:latin typeface="Century Gothic" panose="020B0502020202020204" pitchFamily="34" charset="0"/>
              </a:rPr>
              <a:t>When Piper and her family move into a homeless shelter in a new city, she misses her former life while also finding new friendships at Hope House, including a street dog named Baby, that Piper must protect from being taken away for good when Baby’s person goes missing.</a:t>
            </a:r>
          </a:p>
        </p:txBody>
      </p:sp>
    </p:spTree>
    <p:extLst>
      <p:ext uri="{BB962C8B-B14F-4D97-AF65-F5344CB8AC3E}">
        <p14:creationId xmlns:p14="http://schemas.microsoft.com/office/powerpoint/2010/main" val="3113513840"/>
      </p:ext>
    </p:extLst>
  </p:cSld>
  <p:clrMapOvr>
    <a:masterClrMapping/>
  </p:clrMapOvr>
  <mc:AlternateContent xmlns:mc="http://schemas.openxmlformats.org/markup-compatibility/2006" xmlns:p14="http://schemas.microsoft.com/office/powerpoint/2010/main">
    <mc:Choice Requires="p14">
      <p:transition p14:dur="450" advClick="0" advTm="20000">
        <p14:reveal/>
      </p:transition>
    </mc:Choice>
    <mc:Fallback xmlns="">
      <p:transition advClick="0" advTm="20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315</TotalTime>
  <Words>880</Words>
  <Application>Microsoft Office PowerPoint</Application>
  <PresentationFormat>Custom</PresentationFormat>
  <Paragraphs>32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Savon</vt:lpstr>
      <vt:lpstr>Lowriders in Space by Cathy Camper &amp; Raúl the Third</vt:lpstr>
      <vt:lpstr>Lety Out Loud by Angela Cervantes</vt:lpstr>
      <vt:lpstr>The Care and Feeding of a Pet Black Hole by Michelle Cuevas</vt:lpstr>
      <vt:lpstr>I Can Make This Promise by Christine Day</vt:lpstr>
      <vt:lpstr>The Storm Keeper’s Island by Catherine Doyle</vt:lpstr>
      <vt:lpstr>The Fourteenth Goldfish by Jennifer L. Holm</vt:lpstr>
      <vt:lpstr>The Bookwanderers by Anna James</vt:lpstr>
      <vt:lpstr>Astrid the Unstoppable by Maria Parr</vt:lpstr>
      <vt:lpstr>Stay by Bobbie Pyron</vt:lpstr>
      <vt:lpstr>Sarah Journeys West by Nikki Shannon Smith</vt:lpstr>
      <vt:lpstr>Clean Getaway by Nic Stone</vt:lpstr>
      <vt:lpstr>Some Writer!: The Story of E. B. White by Melissa Sweet</vt:lpstr>
      <vt:lpstr>The Harlem Charade by Natasha Tarpley</vt:lpstr>
      <vt:lpstr>Guts by Raina Telgemeier</vt:lpstr>
      <vt:lpstr>Save Me a Seat by Sarah Weeks &amp; Gita Varadarajan</vt:lpstr>
      <vt:lpstr>Some Places More Than Others by Renée Watson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Malala: My Story of Standing Up for Girls’ Rights by Malala Yousafzai</dc:title>
  <dc:creator>Windows User</dc:creator>
  <cp:lastModifiedBy>Staff</cp:lastModifiedBy>
  <cp:revision>33</cp:revision>
  <dcterms:created xsi:type="dcterms:W3CDTF">2019-03-26T01:11:34Z</dcterms:created>
  <dcterms:modified xsi:type="dcterms:W3CDTF">2021-05-27T21:32:39Z</dcterms:modified>
</cp:coreProperties>
</file>